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8" r:id="rId1"/>
  </p:sldMasterIdLst>
  <p:notesMasterIdLst>
    <p:notesMasterId r:id="rId42"/>
  </p:notesMasterIdLst>
  <p:handoutMasterIdLst>
    <p:handoutMasterId r:id="rId43"/>
  </p:handoutMasterIdLst>
  <p:sldIdLst>
    <p:sldId id="257" r:id="rId2"/>
    <p:sldId id="262" r:id="rId3"/>
    <p:sldId id="263" r:id="rId4"/>
    <p:sldId id="264" r:id="rId5"/>
    <p:sldId id="266" r:id="rId6"/>
    <p:sldId id="267" r:id="rId7"/>
    <p:sldId id="269" r:id="rId8"/>
    <p:sldId id="301" r:id="rId9"/>
    <p:sldId id="270" r:id="rId10"/>
    <p:sldId id="271" r:id="rId11"/>
    <p:sldId id="272"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9" r:id="rId37"/>
    <p:sldId id="300" r:id="rId38"/>
    <p:sldId id="302" r:id="rId39"/>
    <p:sldId id="303" r:id="rId40"/>
    <p:sldId id="30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44529"/>
    <a:srgbClr val="2B3922"/>
    <a:srgbClr val="2E3722"/>
    <a:srgbClr val="FCF7F1"/>
    <a:srgbClr val="B8D233"/>
    <a:srgbClr val="5CC6D6"/>
    <a:srgbClr val="F8D22F"/>
    <a:srgbClr val="F03F2B"/>
    <a:srgbClr val="3488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4" d="100"/>
          <a:sy n="94" d="100"/>
        </p:scale>
        <p:origin x="108" y="498"/>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27A3769-973A-471F-AE95-803ACD9DB45A}" type="datetime1">
              <a:rPr lang="it-IT" smtClean="0"/>
              <a:t>18/05/2020</a:t>
            </a:fld>
            <a:endParaRPr lang="en-US"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‹N›</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8B562AB-E890-432E-8086-3C35B5B6BC74}" type="datetime1">
              <a:rPr lang="it-IT" smtClean="0"/>
              <a:t>18/05/2020</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
              <a:t>Fare clic per modificare gli stili del testo dello schema</a:t>
            </a:r>
            <a:endParaRPr lang="en-US"/>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‹N›</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rtl="0"/>
            <a:fld id="{46B2AB89-642D-461B-88E3-BE7E49276E6D}" type="datetime1">
              <a:rPr lang="it-IT" smtClean="0"/>
              <a:t>18/05/2020</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3944629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632624041"/>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34B7E4EF-A1BD-40F4-AB7B-04F084DD991D}" type="slidenum">
              <a:rPr lang="en-US" smtClean="0"/>
              <a:t>‹N›</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58860579"/>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202860390"/>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34B7E4EF-A1BD-40F4-AB7B-04F084DD991D}" type="slidenum">
              <a:rPr lang="en-US" smtClean="0"/>
              <a:t>‹N›</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8490934"/>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647879248"/>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FB6DF1C0-0F0C-4064-ABD6-C9C1782C86AE}" type="datetime1">
              <a:rPr lang="it-IT" smtClean="0"/>
              <a:t>18/05/2020</a:t>
            </a:fld>
            <a:endParaRPr lang="en-US"/>
          </a:p>
        </p:txBody>
      </p:sp>
      <p:sp>
        <p:nvSpPr>
          <p:cNvPr id="5" name="Footer Placeholder 4"/>
          <p:cNvSpPr>
            <a:spLocks noGrp="1"/>
          </p:cNvSpPr>
          <p:nvPr>
            <p:ph type="ftr" sz="quarter" idx="11"/>
          </p:nvPr>
        </p:nvSpPr>
        <p:spPr/>
        <p:txBody>
          <a:bodyPr/>
          <a:lstStyle/>
          <a:p>
            <a:pPr rtl="0"/>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427346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1449652660"/>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85E0D28E-6F2F-4715-A424-3B01AC64AD4B}" type="datetime1">
              <a:rPr lang="it-IT" smtClean="0"/>
              <a:t>18/05/2020</a:t>
            </a:fld>
            <a:endParaRPr lang="en-US"/>
          </a:p>
        </p:txBody>
      </p:sp>
      <p:sp>
        <p:nvSpPr>
          <p:cNvPr id="5" name="Footer Placeholder 4"/>
          <p:cNvSpPr>
            <a:spLocks noGrp="1"/>
          </p:cNvSpPr>
          <p:nvPr>
            <p:ph type="ftr" sz="quarter" idx="11"/>
          </p:nvPr>
        </p:nvSpPr>
        <p:spPr/>
        <p:txBody>
          <a:bodyPr/>
          <a:lstStyle/>
          <a:p>
            <a:pPr rtl="0"/>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639394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F953424F-4FD0-4DEA-A244-2F5A83926123}" type="datetime1">
              <a:rPr lang="it-IT" smtClean="0"/>
              <a:t>18/05/2020</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97834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rtl="0"/>
            <a:fld id="{ED487A35-6EB2-4106-87BE-5998F37E93E7}" type="datetime1">
              <a:rPr lang="it-IT" smtClean="0"/>
              <a:t>18/05/2020</a:t>
            </a:fld>
            <a:endParaRPr lang="en-US"/>
          </a:p>
        </p:txBody>
      </p:sp>
      <p:sp>
        <p:nvSpPr>
          <p:cNvPr id="6" name="Footer Placeholder 5"/>
          <p:cNvSpPr>
            <a:spLocks noGrp="1"/>
          </p:cNvSpPr>
          <p:nvPr>
            <p:ph type="ftr" sz="quarter" idx="11"/>
          </p:nvPr>
        </p:nvSpPr>
        <p:spPr/>
        <p:txBody>
          <a:bodyPr/>
          <a:lstStyle/>
          <a:p>
            <a:pPr rtl="0"/>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89098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rtl="0"/>
            <a:fld id="{6D0A2449-0E6F-4EC8-9AF5-127FFF9E4F17}" type="datetime1">
              <a:rPr lang="it-IT" smtClean="0"/>
              <a:t>18/05/2020</a:t>
            </a:fld>
            <a:endParaRPr lang="en-US"/>
          </a:p>
        </p:txBody>
      </p:sp>
      <p:sp>
        <p:nvSpPr>
          <p:cNvPr id="8" name="Footer Placeholder 7"/>
          <p:cNvSpPr>
            <a:spLocks noGrp="1"/>
          </p:cNvSpPr>
          <p:nvPr>
            <p:ph type="ftr" sz="quarter" idx="11"/>
          </p:nvPr>
        </p:nvSpPr>
        <p:spPr/>
        <p:txBody>
          <a:bodyPr/>
          <a:lstStyle/>
          <a:p>
            <a:pPr rtl="0"/>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00294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rtl="0"/>
            <a:fld id="{43ECC08F-3232-4266-A826-505EFF618F02}" type="datetime1">
              <a:rPr lang="it-IT" smtClean="0"/>
              <a:t>18/05/2020</a:t>
            </a:fld>
            <a:endParaRPr lang="en-US"/>
          </a:p>
        </p:txBody>
      </p:sp>
      <p:sp>
        <p:nvSpPr>
          <p:cNvPr id="4" name="Footer Placeholder 3"/>
          <p:cNvSpPr>
            <a:spLocks noGrp="1"/>
          </p:cNvSpPr>
          <p:nvPr>
            <p:ph type="ftr" sz="quarter" idx="11"/>
          </p:nvPr>
        </p:nvSpPr>
        <p:spPr/>
        <p:txBody>
          <a:bodyPr/>
          <a:lstStyle/>
          <a:p>
            <a:pPr rtl="0"/>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37382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3" name="Footer Placeholder 2"/>
          <p:cNvSpPr>
            <a:spLocks noGrp="1"/>
          </p:cNvSpPr>
          <p:nvPr>
            <p:ph type="ftr" sz="quarter" idx="11"/>
          </p:nvPr>
        </p:nvSpPr>
        <p:spPr/>
        <p:txBody>
          <a:bodyPr/>
          <a:lstStyle/>
          <a:p>
            <a:pPr rtl="0"/>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587263432"/>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fld id="{24F848B3-DD0C-4C86-9703-1DC7B521FCF8}" type="datetime1">
              <a:rPr lang="it-IT" smtClean="0"/>
              <a:t>18/05/2020</a:t>
            </a:fld>
            <a:endParaRPr lang="en-US"/>
          </a:p>
        </p:txBody>
      </p:sp>
      <p:sp>
        <p:nvSpPr>
          <p:cNvPr id="6" name="Footer Placeholder 5"/>
          <p:cNvSpPr>
            <a:spLocks noGrp="1"/>
          </p:cNvSpPr>
          <p:nvPr>
            <p:ph type="ftr" sz="quarter" idx="11"/>
          </p:nvPr>
        </p:nvSpPr>
        <p:spPr/>
        <p:txBody>
          <a:bodyPr/>
          <a:lstStyle/>
          <a:p>
            <a:pPr rtl="0"/>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16204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fld id="{711CFEF3-F103-4E31-9572-24F0BC84FDFF}" type="datetime1">
              <a:rPr lang="it-IT" smtClean="0"/>
              <a:t>18/05/2020</a:t>
            </a:fld>
            <a:endParaRPr lang="en-US" dirty="0"/>
          </a:p>
        </p:txBody>
      </p:sp>
      <p:sp>
        <p:nvSpPr>
          <p:cNvPr id="6" name="Footer Placeholder 5"/>
          <p:cNvSpPr>
            <a:spLocks noGrp="1"/>
          </p:cNvSpPr>
          <p:nvPr>
            <p:ph type="ftr" sz="quarter" idx="11"/>
          </p:nvPr>
        </p:nvSpPr>
        <p:spPr/>
        <p:txBody>
          <a:bodyPr/>
          <a:lstStyle/>
          <a:p>
            <a:pPr algn="l" rtl="0"/>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7863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8A8228F9-9C50-4094-9999-09A1682E91E0}" type="datetime1">
              <a:rPr lang="it-IT" smtClean="0"/>
              <a:t>18/05/2020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145024209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hf sldNum="0" hdr="0" ft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FnJqrAUpAxM" TargetMode="External"/><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vWqGUEweiCk" TargetMode="External"/><Relationship Id="rId2" Type="http://schemas.openxmlformats.org/officeDocument/2006/relationships/image" Target="../media/image22.emf"/><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hyperlink" Target="https://youtu.be/bzRCEYWMF6Q" TargetMode="External"/><Relationship Id="rId2" Type="http://schemas.openxmlformats.org/officeDocument/2006/relationships/hyperlink" Target="https://youtu.be/RCuWtAfgbtA" TargetMode="Externa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youtu.be/-RwQrMeuYHk" TargetMode="Externa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youtu.be/AG2TayEkyYk" TargetMode="Externa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C3B467-088C-4F3D-A9A7-105C4E1E20CD}"/>
              </a:ext>
            </a:extLst>
          </p:cNvPr>
          <p:cNvSpPr>
            <a:spLocks noGrp="1"/>
          </p:cNvSpPr>
          <p:nvPr>
            <p:ph type="ctrTitle"/>
          </p:nvPr>
        </p:nvSpPr>
        <p:spPr>
          <a:xfrm>
            <a:off x="5791201" y="1900518"/>
            <a:ext cx="5017668" cy="2186289"/>
          </a:xfrm>
        </p:spPr>
        <p:txBody>
          <a:bodyPr rtlCol="0">
            <a:normAutofit/>
          </a:bodyPr>
          <a:lstStyle/>
          <a:p>
            <a:r>
              <a:rPr lang="it-IT" dirty="0"/>
              <a:t>GeniusBoard IMPARI</a:t>
            </a:r>
            <a:br>
              <a:rPr lang="it-IT" dirty="0"/>
            </a:br>
            <a:r>
              <a:rPr lang="it-IT" sz="2200" dirty="0"/>
              <a:t>A.D. Salerno Giuseppe</a:t>
            </a:r>
            <a:endParaRPr lang="it" sz="2200"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A6F2DC2-6FBD-4167-B1B4-4FBEC3589E85}"/>
              </a:ext>
            </a:extLst>
          </p:cNvPr>
          <p:cNvSpPr>
            <a:spLocks noGrp="1"/>
          </p:cNvSpPr>
          <p:nvPr>
            <p:ph type="dt" sz="half" idx="10"/>
          </p:nvPr>
        </p:nvSpPr>
        <p:spPr/>
        <p:txBody>
          <a:bodyPr/>
          <a:lstStyle/>
          <a:p>
            <a:pPr rtl="0"/>
            <a:fld id="{6CC19903-FCE7-40DD-9ABE-472E27EE3DF9}" type="datetime1">
              <a:rPr lang="it-IT" smtClean="0"/>
              <a:t>18/05/2020</a:t>
            </a:fld>
            <a:endParaRPr lang="en-US"/>
          </a:p>
        </p:txBody>
      </p:sp>
      <p:sp>
        <p:nvSpPr>
          <p:cNvPr id="3" name="Rettangolo 2">
            <a:extLst>
              <a:ext uri="{FF2B5EF4-FFF2-40B4-BE49-F238E27FC236}">
                <a16:creationId xmlns:a16="http://schemas.microsoft.com/office/drawing/2014/main" id="{F41A5B41-9152-4F76-B821-F8929DBB4C09}"/>
              </a:ext>
            </a:extLst>
          </p:cNvPr>
          <p:cNvSpPr/>
          <p:nvPr/>
        </p:nvSpPr>
        <p:spPr>
          <a:xfrm>
            <a:off x="1630016" y="815009"/>
            <a:ext cx="10561983" cy="4708981"/>
          </a:xfrm>
          <a:prstGeom prst="rect">
            <a:avLst/>
          </a:prstGeom>
        </p:spPr>
        <p:txBody>
          <a:bodyPr wrap="square">
            <a:spAutoFit/>
          </a:bodyPr>
          <a:lstStyle/>
          <a:p>
            <a:r>
              <a:rPr lang="it-IT" sz="2000" dirty="0"/>
              <a:t>La bacheca centrale</a:t>
            </a:r>
          </a:p>
          <a:p>
            <a:r>
              <a:rPr lang="it-IT" sz="2000" dirty="0"/>
              <a:t>Nella bacheca centrale sono elencate tutte le risorse prodotte dall’utente. Oltre la</a:t>
            </a:r>
          </a:p>
          <a:p>
            <a:r>
              <a:rPr lang="it-IT" sz="2000" dirty="0"/>
              <a:t>data, è presente il titolo della risorsa, un pulsante per eliminarla definitivamente e un</a:t>
            </a:r>
          </a:p>
          <a:p>
            <a:r>
              <a:rPr lang="it-IT" sz="2000" dirty="0"/>
              <a:t>altro, fondamentale, per condividerla con una classe o un gruppo di utenti. Alcune</a:t>
            </a:r>
          </a:p>
          <a:p>
            <a:r>
              <a:rPr lang="it-IT" sz="2000" dirty="0"/>
              <a:t>risorse, oltre che condivise in lettura possono essere segnalate anche per la modifica, per esempio per essere corrette e validate dal docente. Con il tasto CONTINUA si accede alla risorsa in questione, di solito presentata attraverso un player specifico. In ogni riquadro è presente il nome utente, il nome completo e la foto dell’utente. Nella parte centrale troviamo la disciplina scolastica e gli eventuali tags descrittivi della risorsa. Di particolare importanza è l’ icona identificativa della tipologia del materiale didattico che cambia a seconda si tratti di una presentazione, mappa, libro, esercizio ecc. Se questa icona è di colore </a:t>
            </a:r>
            <a:r>
              <a:rPr lang="it-IT" sz="2000" dirty="0">
                <a:solidFill>
                  <a:srgbClr val="00B050"/>
                </a:solidFill>
              </a:rPr>
              <a:t>verde</a:t>
            </a:r>
            <a:r>
              <a:rPr lang="it-IT" sz="2000" dirty="0"/>
              <a:t>, significa che l’autore ha autorizzato la sua condivisione, se l’icona invece è di colore </a:t>
            </a:r>
            <a:r>
              <a:rPr lang="it-IT" sz="2000" dirty="0">
                <a:solidFill>
                  <a:srgbClr val="FF0000"/>
                </a:solidFill>
              </a:rPr>
              <a:t>rosso</a:t>
            </a:r>
            <a:r>
              <a:rPr lang="it-IT" sz="2000" dirty="0"/>
              <a:t>, significa che la risorsa è privata, può</a:t>
            </a:r>
          </a:p>
          <a:p>
            <a:r>
              <a:rPr lang="it-IT" sz="2000" dirty="0"/>
              <a:t>essere consultata solo dall’autore e da chi viene da questi autorizzato.</a:t>
            </a:r>
          </a:p>
        </p:txBody>
      </p:sp>
    </p:spTree>
    <p:extLst>
      <p:ext uri="{BB962C8B-B14F-4D97-AF65-F5344CB8AC3E}">
        <p14:creationId xmlns:p14="http://schemas.microsoft.com/office/powerpoint/2010/main" val="1014860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C20B4BD-BC0C-49CF-A9D6-FB53E5B410BF}"/>
              </a:ext>
            </a:extLst>
          </p:cNvPr>
          <p:cNvSpPr>
            <a:spLocks noGrp="1"/>
          </p:cNvSpPr>
          <p:nvPr>
            <p:ph type="dt" sz="half" idx="10"/>
          </p:nvPr>
        </p:nvSpPr>
        <p:spPr/>
        <p:txBody>
          <a:bodyPr/>
          <a:lstStyle/>
          <a:p>
            <a:pPr rtl="0"/>
            <a:fld id="{6CC19903-FCE7-40DD-9ABE-472E27EE3DF9}" type="datetime1">
              <a:rPr lang="it-IT" smtClean="0"/>
              <a:t>18/05/2020</a:t>
            </a:fld>
            <a:endParaRPr lang="en-US"/>
          </a:p>
        </p:txBody>
      </p:sp>
      <p:sp>
        <p:nvSpPr>
          <p:cNvPr id="3" name="Rettangolo 2">
            <a:extLst>
              <a:ext uri="{FF2B5EF4-FFF2-40B4-BE49-F238E27FC236}">
                <a16:creationId xmlns:a16="http://schemas.microsoft.com/office/drawing/2014/main" id="{CF1F09D2-B440-4534-BC1A-12A85E1C284E}"/>
              </a:ext>
            </a:extLst>
          </p:cNvPr>
          <p:cNvSpPr/>
          <p:nvPr/>
        </p:nvSpPr>
        <p:spPr>
          <a:xfrm>
            <a:off x="778933" y="1"/>
            <a:ext cx="6117643" cy="461665"/>
          </a:xfrm>
          <a:prstGeom prst="rect">
            <a:avLst/>
          </a:prstGeom>
        </p:spPr>
        <p:txBody>
          <a:bodyPr wrap="square">
            <a:spAutoFit/>
          </a:bodyPr>
          <a:lstStyle/>
          <a:p>
            <a:r>
              <a:rPr lang="it-IT" sz="2400" b="1" dirty="0"/>
              <a:t>Il menu principale</a:t>
            </a:r>
          </a:p>
        </p:txBody>
      </p:sp>
      <p:pic>
        <p:nvPicPr>
          <p:cNvPr id="4" name="Immagine 3">
            <a:extLst>
              <a:ext uri="{FF2B5EF4-FFF2-40B4-BE49-F238E27FC236}">
                <a16:creationId xmlns:a16="http://schemas.microsoft.com/office/drawing/2014/main" id="{C9AF09A0-B2CF-4AEA-A4C5-99408495663C}"/>
              </a:ext>
            </a:extLst>
          </p:cNvPr>
          <p:cNvPicPr>
            <a:picLocks noChangeAspect="1"/>
          </p:cNvPicPr>
          <p:nvPr/>
        </p:nvPicPr>
        <p:blipFill>
          <a:blip r:embed="rId2"/>
          <a:stretch>
            <a:fillRect/>
          </a:stretch>
        </p:blipFill>
        <p:spPr>
          <a:xfrm>
            <a:off x="1449495" y="628073"/>
            <a:ext cx="10058400" cy="1662545"/>
          </a:xfrm>
          <a:prstGeom prst="rect">
            <a:avLst/>
          </a:prstGeom>
        </p:spPr>
      </p:pic>
      <p:sp>
        <p:nvSpPr>
          <p:cNvPr id="5" name="Rettangolo 4">
            <a:extLst>
              <a:ext uri="{FF2B5EF4-FFF2-40B4-BE49-F238E27FC236}">
                <a16:creationId xmlns:a16="http://schemas.microsoft.com/office/drawing/2014/main" id="{D0867A03-FB54-43E6-B89B-AB2BABC77993}"/>
              </a:ext>
            </a:extLst>
          </p:cNvPr>
          <p:cNvSpPr/>
          <p:nvPr/>
        </p:nvSpPr>
        <p:spPr>
          <a:xfrm>
            <a:off x="1947333" y="2457025"/>
            <a:ext cx="10058400" cy="4031873"/>
          </a:xfrm>
          <a:prstGeom prst="rect">
            <a:avLst/>
          </a:prstGeom>
        </p:spPr>
        <p:txBody>
          <a:bodyPr wrap="square">
            <a:spAutoFit/>
          </a:bodyPr>
          <a:lstStyle/>
          <a:p>
            <a:r>
              <a:rPr lang="it-IT" dirty="0">
                <a:solidFill>
                  <a:srgbClr val="000000"/>
                </a:solidFill>
                <a:latin typeface="Calibri" panose="020F0502020204030204" pitchFamily="34" charset="0"/>
              </a:rPr>
              <a:t>Le operazioni più importanti in IMPARI sono tre: </a:t>
            </a:r>
            <a:r>
              <a:rPr lang="it-IT" b="1" dirty="0">
                <a:solidFill>
                  <a:srgbClr val="000000"/>
                </a:solidFill>
                <a:latin typeface="Calibri-Bold"/>
              </a:rPr>
              <a:t>CONSULTA</a:t>
            </a:r>
            <a:r>
              <a:rPr lang="it-IT" dirty="0">
                <a:solidFill>
                  <a:srgbClr val="000000"/>
                </a:solidFill>
                <a:latin typeface="Calibri" panose="020F0502020204030204" pitchFamily="34" charset="0"/>
              </a:rPr>
              <a:t>, attraverso la quale</a:t>
            </a:r>
          </a:p>
          <a:p>
            <a:r>
              <a:rPr lang="it-IT" dirty="0">
                <a:solidFill>
                  <a:srgbClr val="000000"/>
                </a:solidFill>
                <a:latin typeface="Calibri" panose="020F0502020204030204" pitchFamily="34" charset="0"/>
              </a:rPr>
              <a:t>chiunque, anche chi non crea nulla, può consultare liberamente i materiali che gli altri</a:t>
            </a:r>
          </a:p>
          <a:p>
            <a:r>
              <a:rPr lang="it-IT" dirty="0">
                <a:solidFill>
                  <a:srgbClr val="000000"/>
                </a:solidFill>
                <a:latin typeface="Calibri" panose="020F0502020204030204" pitchFamily="34" charset="0"/>
              </a:rPr>
              <a:t>utenti hanno prodotto e reso pubblici, la voce </a:t>
            </a:r>
            <a:r>
              <a:rPr lang="it-IT" b="1" dirty="0">
                <a:solidFill>
                  <a:srgbClr val="000000"/>
                </a:solidFill>
                <a:latin typeface="Calibri-Bold"/>
              </a:rPr>
              <a:t>MODIFICA, </a:t>
            </a:r>
            <a:r>
              <a:rPr lang="it-IT" dirty="0">
                <a:solidFill>
                  <a:srgbClr val="000000"/>
                </a:solidFill>
                <a:latin typeface="Calibri" panose="020F0502020204030204" pitchFamily="34" charset="0"/>
              </a:rPr>
              <a:t>per mezzo della quale gli</a:t>
            </a:r>
          </a:p>
          <a:p>
            <a:r>
              <a:rPr lang="it-IT" dirty="0">
                <a:solidFill>
                  <a:srgbClr val="000000"/>
                </a:solidFill>
                <a:latin typeface="Calibri" panose="020F0502020204030204" pitchFamily="34" charset="0"/>
              </a:rPr>
              <a:t>utenti possono modificare contenuti già creati ed infine, il cuore della piattaforma,</a:t>
            </a:r>
          </a:p>
          <a:p>
            <a:r>
              <a:rPr lang="it-IT" b="1" dirty="0">
                <a:solidFill>
                  <a:srgbClr val="000000"/>
                </a:solidFill>
                <a:latin typeface="Calibri-Bold"/>
              </a:rPr>
              <a:t>CREA</a:t>
            </a:r>
            <a:r>
              <a:rPr lang="it-IT" dirty="0">
                <a:solidFill>
                  <a:srgbClr val="000000"/>
                </a:solidFill>
                <a:latin typeface="Calibri" panose="020F0502020204030204" pitchFamily="34" charset="0"/>
              </a:rPr>
              <a:t>, tramite la quale si rendono disponibili gli strumenti necessari per produrre i</a:t>
            </a:r>
          </a:p>
          <a:p>
            <a:r>
              <a:rPr lang="it-IT" dirty="0">
                <a:solidFill>
                  <a:srgbClr val="000000"/>
                </a:solidFill>
                <a:latin typeface="Calibri" panose="020F0502020204030204" pitchFamily="34" charset="0"/>
              </a:rPr>
              <a:t>materiali didattici che costituiscono il cuore del sistema. Le altre icone servono</a:t>
            </a:r>
          </a:p>
          <a:p>
            <a:r>
              <a:rPr lang="it-IT" dirty="0">
                <a:solidFill>
                  <a:srgbClr val="000000"/>
                </a:solidFill>
                <a:latin typeface="Calibri" panose="020F0502020204030204" pitchFamily="34" charset="0"/>
              </a:rPr>
              <a:t>rispettivamente:</a:t>
            </a:r>
          </a:p>
          <a:p>
            <a:r>
              <a:rPr lang="it-IT" sz="2000" b="1" dirty="0">
                <a:solidFill>
                  <a:srgbClr val="548ED5"/>
                </a:solidFill>
                <a:latin typeface="Calibri-Bold"/>
              </a:rPr>
              <a:t>Blu – Attività e materiali </a:t>
            </a:r>
            <a:r>
              <a:rPr lang="it-IT" dirty="0">
                <a:solidFill>
                  <a:srgbClr val="000000"/>
                </a:solidFill>
                <a:latin typeface="Calibri" panose="020F0502020204030204" pitchFamily="34" charset="0"/>
              </a:rPr>
              <a:t>per accedere ai materiali prodotti dagli amici, ai preferiti,</a:t>
            </a:r>
          </a:p>
          <a:p>
            <a:r>
              <a:rPr lang="it-IT" dirty="0">
                <a:solidFill>
                  <a:srgbClr val="000000"/>
                </a:solidFill>
                <a:latin typeface="Calibri" panose="020F0502020204030204" pitchFamily="34" charset="0"/>
              </a:rPr>
              <a:t>di un certo utente oppure per l’elenco di tutti i materiali pubblici della piattaforma.</a:t>
            </a:r>
          </a:p>
          <a:p>
            <a:r>
              <a:rPr lang="it-IT" sz="2000" b="1" dirty="0">
                <a:solidFill>
                  <a:srgbClr val="00B150"/>
                </a:solidFill>
                <a:latin typeface="Calibri-Bold"/>
              </a:rPr>
              <a:t>Verde – Scuole </a:t>
            </a:r>
            <a:r>
              <a:rPr lang="it-IT" dirty="0">
                <a:solidFill>
                  <a:srgbClr val="000000"/>
                </a:solidFill>
                <a:latin typeface="Calibri" panose="020F0502020204030204" pitchFamily="34" charset="0"/>
              </a:rPr>
              <a:t>per iscrivere o visualizzare le scuole presenti nella piattaforma.</a:t>
            </a:r>
          </a:p>
          <a:p>
            <a:r>
              <a:rPr lang="it-IT" b="1" dirty="0">
                <a:solidFill>
                  <a:srgbClr val="7F7F7F"/>
                </a:solidFill>
                <a:latin typeface="Calibri-Bold"/>
              </a:rPr>
              <a:t>Grigio scuro – Classi </a:t>
            </a:r>
            <a:r>
              <a:rPr lang="it-IT" dirty="0">
                <a:solidFill>
                  <a:srgbClr val="000000"/>
                </a:solidFill>
                <a:latin typeface="Calibri" panose="020F0502020204030204" pitchFamily="34" charset="0"/>
              </a:rPr>
              <a:t>per iscrivere o visualizzare le classi della piattaforma</a:t>
            </a:r>
          </a:p>
          <a:p>
            <a:r>
              <a:rPr lang="it-IT" b="1" dirty="0">
                <a:solidFill>
                  <a:srgbClr val="000000"/>
                </a:solidFill>
                <a:latin typeface="Calibri-Bold"/>
              </a:rPr>
              <a:t>Immagine del profilo </a:t>
            </a:r>
            <a:r>
              <a:rPr lang="it-IT" dirty="0">
                <a:solidFill>
                  <a:srgbClr val="000000"/>
                </a:solidFill>
                <a:latin typeface="Calibri" panose="020F0502020204030204" pitchFamily="34" charset="0"/>
              </a:rPr>
              <a:t>in questo riquadro viene mostrata l’immagine scelta per il profilo</a:t>
            </a:r>
          </a:p>
          <a:p>
            <a:r>
              <a:rPr lang="it-IT" dirty="0">
                <a:solidFill>
                  <a:srgbClr val="000000"/>
                </a:solidFill>
                <a:latin typeface="Calibri" panose="020F0502020204030204" pitchFamily="34" charset="0"/>
              </a:rPr>
              <a:t>e consente di uscire in modo corretto dalla piattaforma attraverso la cancellazione</a:t>
            </a:r>
          </a:p>
          <a:p>
            <a:r>
              <a:rPr lang="it-IT" dirty="0">
                <a:solidFill>
                  <a:srgbClr val="000000"/>
                </a:solidFill>
                <a:latin typeface="Calibri" panose="020F0502020204030204" pitchFamily="34" charset="0"/>
              </a:rPr>
              <a:t>sessione.</a:t>
            </a:r>
            <a:endParaRPr lang="it-IT" dirty="0"/>
          </a:p>
        </p:txBody>
      </p:sp>
    </p:spTree>
    <p:extLst>
      <p:ext uri="{BB962C8B-B14F-4D97-AF65-F5344CB8AC3E}">
        <p14:creationId xmlns:p14="http://schemas.microsoft.com/office/powerpoint/2010/main" val="2842566632"/>
      </p:ext>
    </p:extLst>
  </p:cSld>
  <p:clrMapOvr>
    <a:masterClrMapping/>
  </p:clrMapOvr>
  <mc:AlternateContent xmlns:mc="http://schemas.openxmlformats.org/markup-compatibility/2006" xmlns:p14="http://schemas.microsoft.com/office/powerpoint/2010/main">
    <mc:Choice Requires="p14">
      <p:transition spd="slow" p14:dur="3000">
        <p:wheel spokes="1"/>
      </p:transition>
    </mc:Choice>
    <mc:Fallback xmlns="">
      <p:transition spd="slow">
        <p:wheel spokes="1"/>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12806B2-1CA2-41EE-8B26-59476B53C9A3}"/>
              </a:ext>
            </a:extLst>
          </p:cNvPr>
          <p:cNvSpPr>
            <a:spLocks noGrp="1"/>
          </p:cNvSpPr>
          <p:nvPr>
            <p:ph type="dt" sz="half" idx="10"/>
          </p:nvPr>
        </p:nvSpPr>
        <p:spPr/>
        <p:txBody>
          <a:bodyPr/>
          <a:lstStyle/>
          <a:p>
            <a:pPr rtl="0"/>
            <a:fld id="{6CC19903-FCE7-40DD-9ABE-472E27EE3DF9}" type="datetime1">
              <a:rPr lang="it-IT" smtClean="0"/>
              <a:t>18/05/2020</a:t>
            </a:fld>
            <a:endParaRPr lang="en-US"/>
          </a:p>
        </p:txBody>
      </p:sp>
      <p:sp>
        <p:nvSpPr>
          <p:cNvPr id="3" name="Rettangolo 2">
            <a:extLst>
              <a:ext uri="{FF2B5EF4-FFF2-40B4-BE49-F238E27FC236}">
                <a16:creationId xmlns:a16="http://schemas.microsoft.com/office/drawing/2014/main" id="{0BE3F680-BB5D-4141-9ED6-7C37781439AF}"/>
              </a:ext>
            </a:extLst>
          </p:cNvPr>
          <p:cNvSpPr/>
          <p:nvPr/>
        </p:nvSpPr>
        <p:spPr>
          <a:xfrm>
            <a:off x="636103" y="1403681"/>
            <a:ext cx="5459897" cy="400110"/>
          </a:xfrm>
          <a:prstGeom prst="rect">
            <a:avLst/>
          </a:prstGeom>
        </p:spPr>
        <p:txBody>
          <a:bodyPr wrap="square">
            <a:spAutoFit/>
          </a:bodyPr>
          <a:lstStyle/>
          <a:p>
            <a:r>
              <a:rPr lang="it-IT" sz="2000" b="1" dirty="0"/>
              <a:t>Il cuore del sistema: il menu CREA.</a:t>
            </a:r>
          </a:p>
        </p:txBody>
      </p:sp>
      <p:pic>
        <p:nvPicPr>
          <p:cNvPr id="4" name="Immagine 3">
            <a:extLst>
              <a:ext uri="{FF2B5EF4-FFF2-40B4-BE49-F238E27FC236}">
                <a16:creationId xmlns:a16="http://schemas.microsoft.com/office/drawing/2014/main" id="{713DD89C-1F5E-4369-AFE1-7C96498CE2A2}"/>
              </a:ext>
            </a:extLst>
          </p:cNvPr>
          <p:cNvPicPr>
            <a:picLocks noChangeAspect="1"/>
          </p:cNvPicPr>
          <p:nvPr/>
        </p:nvPicPr>
        <p:blipFill>
          <a:blip r:embed="rId2"/>
          <a:stretch>
            <a:fillRect/>
          </a:stretch>
        </p:blipFill>
        <p:spPr>
          <a:xfrm>
            <a:off x="6096000" y="665018"/>
            <a:ext cx="5205529" cy="2579316"/>
          </a:xfrm>
          <a:prstGeom prst="rect">
            <a:avLst/>
          </a:prstGeom>
        </p:spPr>
      </p:pic>
      <p:sp>
        <p:nvSpPr>
          <p:cNvPr id="5" name="Rettangolo 4">
            <a:extLst>
              <a:ext uri="{FF2B5EF4-FFF2-40B4-BE49-F238E27FC236}">
                <a16:creationId xmlns:a16="http://schemas.microsoft.com/office/drawing/2014/main" id="{1DAB882B-BC3E-4ECA-BA80-2A0FDB884A1B}"/>
              </a:ext>
            </a:extLst>
          </p:cNvPr>
          <p:cNvSpPr/>
          <p:nvPr/>
        </p:nvSpPr>
        <p:spPr>
          <a:xfrm rot="10800000" flipV="1">
            <a:off x="890471" y="3472162"/>
            <a:ext cx="10858184" cy="2862322"/>
          </a:xfrm>
          <a:prstGeom prst="rect">
            <a:avLst/>
          </a:prstGeom>
        </p:spPr>
        <p:txBody>
          <a:bodyPr wrap="square">
            <a:spAutoFit/>
          </a:bodyPr>
          <a:lstStyle/>
          <a:p>
            <a:r>
              <a:rPr lang="it-IT" sz="2000" dirty="0"/>
              <a:t>L’immagine rappresentata qua sopra consente di verificare immediatamente la</a:t>
            </a:r>
          </a:p>
          <a:p>
            <a:r>
              <a:rPr lang="it-IT" sz="2000" dirty="0"/>
              <a:t>ricchezza degli strumenti di produzione della piattaforma. Considerando i sottomenu,</a:t>
            </a:r>
          </a:p>
          <a:p>
            <a:r>
              <a:rPr lang="it-IT" sz="2000" dirty="0"/>
              <a:t>ad oggi abbiamo circa settanta strumenti che consentono di coprire tutte le esigenze</a:t>
            </a:r>
          </a:p>
          <a:p>
            <a:r>
              <a:rPr lang="it-IT" sz="2000" dirty="0"/>
              <a:t>delle diverse metodologie didattiche. Si deve inoltre tener presente che nel tempo a</a:t>
            </a:r>
          </a:p>
          <a:p>
            <a:r>
              <a:rPr lang="it-IT" sz="2000" dirty="0"/>
              <a:t>questi se ne aggiungeranno altri e che in ogni momento c’è un nuovo tool in via di</a:t>
            </a:r>
          </a:p>
          <a:p>
            <a:r>
              <a:rPr lang="it-IT" sz="2000" dirty="0"/>
              <a:t>sviluppo. Gli utenti di Impari non si accorgono del continuo sviluppo perché la</a:t>
            </a:r>
          </a:p>
          <a:p>
            <a:r>
              <a:rPr lang="it-IT" sz="2000" dirty="0"/>
              <a:t>piattaforma adotta una precisa struttura industriale nella produzione del software che</a:t>
            </a:r>
          </a:p>
          <a:p>
            <a:r>
              <a:rPr lang="it-IT" sz="2000" dirty="0"/>
              <a:t>consente di lavorare comodamente dietro le quinte, proponendo il lavoro finito, solo</a:t>
            </a:r>
          </a:p>
          <a:p>
            <a:r>
              <a:rPr lang="it-IT" sz="2000" dirty="0"/>
              <a:t>alla fine del processo.</a:t>
            </a:r>
          </a:p>
        </p:txBody>
      </p:sp>
    </p:spTree>
    <p:extLst>
      <p:ext uri="{BB962C8B-B14F-4D97-AF65-F5344CB8AC3E}">
        <p14:creationId xmlns:p14="http://schemas.microsoft.com/office/powerpoint/2010/main" val="29346610"/>
      </p:ext>
    </p:extLst>
  </p:cSld>
  <p:clrMapOvr>
    <a:masterClrMapping/>
  </p:clrMapOvr>
  <mc:AlternateContent xmlns:mc="http://schemas.openxmlformats.org/markup-compatibility/2006" xmlns:p14="http://schemas.microsoft.com/office/powerpoint/2010/main">
    <mc:Choice Requires="p14">
      <p:transition spd="slow" p14:dur="325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F4681B1-81FC-4E04-A99D-05B53673CC9D}"/>
              </a:ext>
            </a:extLst>
          </p:cNvPr>
          <p:cNvSpPr>
            <a:spLocks noGrp="1"/>
          </p:cNvSpPr>
          <p:nvPr>
            <p:ph type="dt" sz="half" idx="10"/>
          </p:nvPr>
        </p:nvSpPr>
        <p:spPr/>
        <p:txBody>
          <a:bodyPr/>
          <a:lstStyle/>
          <a:p>
            <a:pPr rtl="0"/>
            <a:fld id="{6CC19903-FCE7-40DD-9ABE-472E27EE3DF9}" type="datetime1">
              <a:rPr lang="it-IT" smtClean="0"/>
              <a:t>18/05/2020</a:t>
            </a:fld>
            <a:endParaRPr lang="en-US"/>
          </a:p>
        </p:txBody>
      </p:sp>
      <p:sp>
        <p:nvSpPr>
          <p:cNvPr id="3" name="Rettangolo 2">
            <a:extLst>
              <a:ext uri="{FF2B5EF4-FFF2-40B4-BE49-F238E27FC236}">
                <a16:creationId xmlns:a16="http://schemas.microsoft.com/office/drawing/2014/main" id="{EAF0D832-F0B0-4472-AE2D-24FBABE396D9}"/>
              </a:ext>
            </a:extLst>
          </p:cNvPr>
          <p:cNvSpPr/>
          <p:nvPr/>
        </p:nvSpPr>
        <p:spPr>
          <a:xfrm>
            <a:off x="1772816" y="357167"/>
            <a:ext cx="8588796" cy="1477328"/>
          </a:xfrm>
          <a:prstGeom prst="rect">
            <a:avLst/>
          </a:prstGeom>
        </p:spPr>
        <p:txBody>
          <a:bodyPr wrap="square">
            <a:spAutoFit/>
          </a:bodyPr>
          <a:lstStyle/>
          <a:p>
            <a:r>
              <a:rPr lang="it-IT" b="1" dirty="0"/>
              <a:t>I materiali e le pubblicazioni su IMPARI.</a:t>
            </a:r>
          </a:p>
          <a:p>
            <a:r>
              <a:rPr lang="it-IT" dirty="0"/>
              <a:t>Prima di salvare un oggetto su Impari, occorre essere consapevoli di alcune</a:t>
            </a:r>
          </a:p>
          <a:p>
            <a:r>
              <a:rPr lang="it-IT" dirty="0"/>
              <a:t>impostazioni della piattaforma.</a:t>
            </a:r>
          </a:p>
          <a:p>
            <a:r>
              <a:rPr lang="it-IT" dirty="0"/>
              <a:t>1- Una volta terminato il lavoro, quando si preme il tasto per salvare il proprio lavoro, si accede ad una pagina come la seguente:</a:t>
            </a:r>
          </a:p>
        </p:txBody>
      </p:sp>
      <p:pic>
        <p:nvPicPr>
          <p:cNvPr id="4" name="Immagine 3">
            <a:extLst>
              <a:ext uri="{FF2B5EF4-FFF2-40B4-BE49-F238E27FC236}">
                <a16:creationId xmlns:a16="http://schemas.microsoft.com/office/drawing/2014/main" id="{A18F447B-2761-48BC-B441-B3F367D883CB}"/>
              </a:ext>
            </a:extLst>
          </p:cNvPr>
          <p:cNvPicPr>
            <a:picLocks noChangeAspect="1"/>
          </p:cNvPicPr>
          <p:nvPr/>
        </p:nvPicPr>
        <p:blipFill>
          <a:blip r:embed="rId2"/>
          <a:stretch>
            <a:fillRect/>
          </a:stretch>
        </p:blipFill>
        <p:spPr>
          <a:xfrm>
            <a:off x="7111059" y="2498930"/>
            <a:ext cx="4608190" cy="4001903"/>
          </a:xfrm>
          <a:prstGeom prst="rect">
            <a:avLst/>
          </a:prstGeom>
        </p:spPr>
      </p:pic>
    </p:spTree>
    <p:extLst>
      <p:ext uri="{BB962C8B-B14F-4D97-AF65-F5344CB8AC3E}">
        <p14:creationId xmlns:p14="http://schemas.microsoft.com/office/powerpoint/2010/main" val="18316908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0B94BAD-FD4A-4B85-8684-4335C8FDF94B}"/>
              </a:ext>
            </a:extLst>
          </p:cNvPr>
          <p:cNvSpPr>
            <a:spLocks noGrp="1"/>
          </p:cNvSpPr>
          <p:nvPr>
            <p:ph type="dt" sz="half" idx="10"/>
          </p:nvPr>
        </p:nvSpPr>
        <p:spPr/>
        <p:txBody>
          <a:bodyPr/>
          <a:lstStyle/>
          <a:p>
            <a:pPr rtl="0"/>
            <a:fld id="{6CC19903-FCE7-40DD-9ABE-472E27EE3DF9}" type="datetime1">
              <a:rPr lang="it-IT" smtClean="0"/>
              <a:t>18/05/2020</a:t>
            </a:fld>
            <a:endParaRPr lang="en-US"/>
          </a:p>
        </p:txBody>
      </p:sp>
      <p:sp>
        <p:nvSpPr>
          <p:cNvPr id="3" name="Rettangolo 2">
            <a:extLst>
              <a:ext uri="{FF2B5EF4-FFF2-40B4-BE49-F238E27FC236}">
                <a16:creationId xmlns:a16="http://schemas.microsoft.com/office/drawing/2014/main" id="{E8712C9C-DF3B-4AD8-898E-748B88B1CAFC}"/>
              </a:ext>
            </a:extLst>
          </p:cNvPr>
          <p:cNvSpPr/>
          <p:nvPr/>
        </p:nvSpPr>
        <p:spPr>
          <a:xfrm>
            <a:off x="1550504" y="357167"/>
            <a:ext cx="10641496" cy="5940088"/>
          </a:xfrm>
          <a:prstGeom prst="rect">
            <a:avLst/>
          </a:prstGeom>
        </p:spPr>
        <p:txBody>
          <a:bodyPr wrap="square">
            <a:spAutoFit/>
          </a:bodyPr>
          <a:lstStyle/>
          <a:p>
            <a:r>
              <a:rPr lang="it-IT" sz="2000" dirty="0"/>
              <a:t>Da questa figura emerge quanto segue:</a:t>
            </a:r>
          </a:p>
          <a:p>
            <a:r>
              <a:rPr lang="it-IT" sz="2000" dirty="0"/>
              <a:t>1- I contenuti creati verranno salvati su un file il cui nome viene generato</a:t>
            </a:r>
          </a:p>
          <a:p>
            <a:r>
              <a:rPr lang="it-IT" sz="2000" dirty="0"/>
              <a:t>automaticamente da Impari. Questo nome viene composto aggiungendo al</a:t>
            </a:r>
          </a:p>
          <a:p>
            <a:r>
              <a:rPr lang="it-IT" sz="2000" dirty="0"/>
              <a:t>Nome utente la data e il millisecondo in cui viene generato. In questo modo si è certi</a:t>
            </a:r>
          </a:p>
          <a:p>
            <a:r>
              <a:rPr lang="it-IT" sz="2000" dirty="0"/>
              <a:t>che non ci saranno due file con lo stesso nome.</a:t>
            </a:r>
          </a:p>
          <a:p>
            <a:r>
              <a:rPr lang="it-IT" sz="2000" dirty="0"/>
              <a:t>2- Il contenuto creato viene attribuito all’utente autenticato. Egli ne è il proprietario ma anche il responsabile.</a:t>
            </a:r>
          </a:p>
          <a:p>
            <a:r>
              <a:rPr lang="it-IT" sz="2000" dirty="0"/>
              <a:t>3-E’ necessario attribuire un titolo al documento creato.</a:t>
            </a:r>
          </a:p>
          <a:p>
            <a:r>
              <a:rPr lang="it-IT" sz="2000" dirty="0"/>
              <a:t>4-Occorre anche indicare una disciplina scolastica sotto la quale il contenuto ricade. Se non risulta catalogabile in nessuna delle opzioni si utilizza il default che è Altro.</a:t>
            </a:r>
          </a:p>
          <a:p>
            <a:r>
              <a:rPr lang="it-IT" sz="2000" dirty="0"/>
              <a:t>5- Con l’opzione Pubblica (Si oppure No ) l’utente decide se il contenuto che sta</a:t>
            </a:r>
          </a:p>
          <a:p>
            <a:r>
              <a:rPr lang="it-IT" sz="2000" dirty="0"/>
              <a:t>creando sarà PUBBLICO, cioè visibile a tutti oppure PRIVATO, visibile solo nella sua</a:t>
            </a:r>
          </a:p>
          <a:p>
            <a:r>
              <a:rPr lang="it-IT" sz="2000" dirty="0"/>
              <a:t>bacheca ed eventualmente solo con le persone che questo vorrà autorizzare. Nel caso l’utente selezioni l’opzione NO, l’icona che caratterizza il contenuto sarà di colore </a:t>
            </a:r>
            <a:r>
              <a:rPr lang="it-IT" sz="2000" dirty="0">
                <a:solidFill>
                  <a:srgbClr val="FF0000"/>
                </a:solidFill>
              </a:rPr>
              <a:t>Rosso</a:t>
            </a:r>
            <a:r>
              <a:rPr lang="it-IT" sz="2000" dirty="0"/>
              <a:t>, nel caso il contenuto venga reso pubblico invece l’icona sarà Verde. Ogni tipologia di contenuto viene rappresentata da una icona particolare che viene generata dal sistema a seconda che si stiano creando slide, libri, libretti, mappe, nuvole di parole ecc.</a:t>
            </a:r>
          </a:p>
        </p:txBody>
      </p:sp>
    </p:spTree>
    <p:extLst>
      <p:ext uri="{BB962C8B-B14F-4D97-AF65-F5344CB8AC3E}">
        <p14:creationId xmlns:p14="http://schemas.microsoft.com/office/powerpoint/2010/main" val="638021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42A212A-A149-45E6-8E36-27306F92C8E8}"/>
              </a:ext>
            </a:extLst>
          </p:cNvPr>
          <p:cNvSpPr>
            <a:spLocks noGrp="1"/>
          </p:cNvSpPr>
          <p:nvPr>
            <p:ph type="dt" sz="half" idx="10"/>
          </p:nvPr>
        </p:nvSpPr>
        <p:spPr/>
        <p:txBody>
          <a:bodyPr/>
          <a:lstStyle/>
          <a:p>
            <a:pPr rtl="0"/>
            <a:fld id="{6CC19903-FCE7-40DD-9ABE-472E27EE3DF9}" type="datetime1">
              <a:rPr lang="it-IT" smtClean="0"/>
              <a:t>18/05/2020</a:t>
            </a:fld>
            <a:endParaRPr lang="en-US"/>
          </a:p>
        </p:txBody>
      </p:sp>
      <p:sp>
        <p:nvSpPr>
          <p:cNvPr id="3" name="Rettangolo 2">
            <a:extLst>
              <a:ext uri="{FF2B5EF4-FFF2-40B4-BE49-F238E27FC236}">
                <a16:creationId xmlns:a16="http://schemas.microsoft.com/office/drawing/2014/main" id="{2B918A5D-0A27-4D4D-A5FF-3DCCED672F47}"/>
              </a:ext>
            </a:extLst>
          </p:cNvPr>
          <p:cNvSpPr/>
          <p:nvPr/>
        </p:nvSpPr>
        <p:spPr>
          <a:xfrm>
            <a:off x="1391478" y="1133061"/>
            <a:ext cx="10800521" cy="4062651"/>
          </a:xfrm>
          <a:prstGeom prst="rect">
            <a:avLst/>
          </a:prstGeom>
          <a:noFill/>
        </p:spPr>
        <p:txBody>
          <a:bodyPr wrap="square">
            <a:spAutoFit/>
          </a:bodyPr>
          <a:lstStyle/>
          <a:p>
            <a:r>
              <a:rPr lang="it-IT" dirty="0"/>
              <a:t>Detto questo ora possiamo iniziare l'analisi degli strumenti per la produzione dei contenuti didattici.</a:t>
            </a:r>
          </a:p>
          <a:p>
            <a:r>
              <a:rPr lang="it-IT" dirty="0"/>
              <a:t>Seguendo l’ordine del menu, che è anche quello più popolare fra gli utente della piattaforma, iniziamo dalla categoria definita Presentazioni, tutte in HTML5 nativo, nessuna delle quali necessità di scaricare nel proprio device alcun plug-in, tutte visionabili e utilizzabili con il solo browser.</a:t>
            </a:r>
          </a:p>
          <a:p>
            <a:endParaRPr lang="it-IT" dirty="0"/>
          </a:p>
          <a:p>
            <a:endParaRPr lang="it-IT" dirty="0"/>
          </a:p>
          <a:p>
            <a:endParaRPr lang="it-IT" dirty="0"/>
          </a:p>
          <a:p>
            <a:r>
              <a:rPr lang="it-IT" sz="2400" b="1" dirty="0"/>
              <a:t>Le presentazioni</a:t>
            </a:r>
          </a:p>
          <a:p>
            <a:r>
              <a:rPr lang="it-IT" sz="2400" dirty="0"/>
              <a:t>La voce presentazioni dà accesso ad una pagina che permette la scelta fra cinque tipi di slide differenti. Per ciascuna viene descritta brevemente la funzione e mostrata la prima videata.</a:t>
            </a:r>
          </a:p>
        </p:txBody>
      </p:sp>
    </p:spTree>
    <p:extLst>
      <p:ext uri="{BB962C8B-B14F-4D97-AF65-F5344CB8AC3E}">
        <p14:creationId xmlns:p14="http://schemas.microsoft.com/office/powerpoint/2010/main" val="32876526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D25E2A8-3E80-470F-9F06-0B2360B7BE5F}"/>
              </a:ext>
            </a:extLst>
          </p:cNvPr>
          <p:cNvSpPr>
            <a:spLocks noGrp="1"/>
          </p:cNvSpPr>
          <p:nvPr>
            <p:ph type="dt" sz="half" idx="10"/>
          </p:nvPr>
        </p:nvSpPr>
        <p:spPr/>
        <p:txBody>
          <a:bodyPr/>
          <a:lstStyle/>
          <a:p>
            <a:pPr rtl="0"/>
            <a:fld id="{6CC19903-FCE7-40DD-9ABE-472E27EE3DF9}" type="datetime1">
              <a:rPr lang="it-IT" smtClean="0"/>
              <a:t>18/05/2020</a:t>
            </a:fld>
            <a:endParaRPr lang="en-US"/>
          </a:p>
        </p:txBody>
      </p:sp>
      <p:pic>
        <p:nvPicPr>
          <p:cNvPr id="3" name="Immagine 2">
            <a:extLst>
              <a:ext uri="{FF2B5EF4-FFF2-40B4-BE49-F238E27FC236}">
                <a16:creationId xmlns:a16="http://schemas.microsoft.com/office/drawing/2014/main" id="{289C8F84-A13A-4CE0-B321-7DE54439DEF9}"/>
              </a:ext>
            </a:extLst>
          </p:cNvPr>
          <p:cNvPicPr>
            <a:picLocks noChangeAspect="1"/>
          </p:cNvPicPr>
          <p:nvPr/>
        </p:nvPicPr>
        <p:blipFill>
          <a:blip r:embed="rId2"/>
          <a:stretch>
            <a:fillRect/>
          </a:stretch>
        </p:blipFill>
        <p:spPr>
          <a:xfrm>
            <a:off x="2556224" y="236417"/>
            <a:ext cx="8378529" cy="5894020"/>
          </a:xfrm>
          <a:prstGeom prst="rect">
            <a:avLst/>
          </a:prstGeom>
        </p:spPr>
      </p:pic>
    </p:spTree>
    <p:extLst>
      <p:ext uri="{BB962C8B-B14F-4D97-AF65-F5344CB8AC3E}">
        <p14:creationId xmlns:p14="http://schemas.microsoft.com/office/powerpoint/2010/main" val="12704858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41B95DA-4BEA-435D-B640-022D23F39587}"/>
              </a:ext>
            </a:extLst>
          </p:cNvPr>
          <p:cNvSpPr>
            <a:spLocks noGrp="1"/>
          </p:cNvSpPr>
          <p:nvPr>
            <p:ph type="dt" sz="half" idx="10"/>
          </p:nvPr>
        </p:nvSpPr>
        <p:spPr/>
        <p:txBody>
          <a:bodyPr/>
          <a:lstStyle/>
          <a:p>
            <a:pPr rtl="0"/>
            <a:fld id="{6CC19903-FCE7-40DD-9ABE-472E27EE3DF9}" type="datetime1">
              <a:rPr lang="it-IT" smtClean="0"/>
              <a:t>18/05/2020</a:t>
            </a:fld>
            <a:endParaRPr lang="en-US"/>
          </a:p>
        </p:txBody>
      </p:sp>
      <p:sp>
        <p:nvSpPr>
          <p:cNvPr id="3" name="Rettangolo 2">
            <a:extLst>
              <a:ext uri="{FF2B5EF4-FFF2-40B4-BE49-F238E27FC236}">
                <a16:creationId xmlns:a16="http://schemas.microsoft.com/office/drawing/2014/main" id="{FF797F2E-CC3D-48A8-818B-EA71A4912B53}"/>
              </a:ext>
            </a:extLst>
          </p:cNvPr>
          <p:cNvSpPr/>
          <p:nvPr/>
        </p:nvSpPr>
        <p:spPr>
          <a:xfrm>
            <a:off x="1888435" y="914400"/>
            <a:ext cx="9263269" cy="3139321"/>
          </a:xfrm>
          <a:prstGeom prst="rect">
            <a:avLst/>
          </a:prstGeom>
        </p:spPr>
        <p:txBody>
          <a:bodyPr wrap="square">
            <a:spAutoFit/>
          </a:bodyPr>
          <a:lstStyle/>
          <a:p>
            <a:r>
              <a:rPr lang="it-IT" b="1" dirty="0"/>
              <a:t>Semplici</a:t>
            </a:r>
          </a:p>
          <a:p>
            <a:r>
              <a:rPr lang="it-IT" dirty="0"/>
              <a:t>Questo strumento, ispirato ad un tool presente sul sito della RAI e sul sito TED,</a:t>
            </a:r>
          </a:p>
          <a:p>
            <a:r>
              <a:rPr lang="it-IT" dirty="0"/>
              <a:t>consente di produrre Lezioni, Corsi e Presentazioni web in modo molto veloce,</a:t>
            </a:r>
          </a:p>
          <a:p>
            <a:r>
              <a:rPr lang="it-IT" dirty="0"/>
              <a:t>fondamentalmente mettendo in fila dei video. Si usa in questo modo:</a:t>
            </a:r>
          </a:p>
          <a:p>
            <a:r>
              <a:rPr lang="it-IT" dirty="0"/>
              <a:t>1- Introducete una copertina per la vostra lezione . Qui inserirete un URL per</a:t>
            </a:r>
          </a:p>
          <a:p>
            <a:r>
              <a:rPr lang="it-IT" dirty="0"/>
              <a:t>l'immagine di sfondo della copertina, un testo per indicare l'autore e il titolo.</a:t>
            </a:r>
          </a:p>
          <a:p>
            <a:r>
              <a:rPr lang="it-IT" dirty="0"/>
              <a:t>2- Introducete i contenuti utilizzando una delle tre modalità TESTO, VIDEO, INGLOBA, popolerete la presentazione con i contenuti.</a:t>
            </a:r>
          </a:p>
          <a:p>
            <a:r>
              <a:rPr lang="it-IT" dirty="0"/>
              <a:t>3- Quando avete finito di inserire slide, selezionate ORGANIZZA SLIDE per cancellare o spostare verticalmente le slide.</a:t>
            </a:r>
          </a:p>
          <a:p>
            <a:r>
              <a:rPr lang="it-IT" dirty="0"/>
              <a:t>4- E' obbligatorio, prima di salvare il lavoro, selezionare l'opzione EDITA SLIDE</a:t>
            </a:r>
          </a:p>
        </p:txBody>
      </p:sp>
    </p:spTree>
    <p:extLst>
      <p:ext uri="{BB962C8B-B14F-4D97-AF65-F5344CB8AC3E}">
        <p14:creationId xmlns:p14="http://schemas.microsoft.com/office/powerpoint/2010/main" val="25072236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5B92AC0-F2B7-483B-BD2C-7FB1CED6818B}"/>
              </a:ext>
            </a:extLst>
          </p:cNvPr>
          <p:cNvSpPr>
            <a:spLocks noGrp="1"/>
          </p:cNvSpPr>
          <p:nvPr>
            <p:ph type="dt" sz="half" idx="10"/>
          </p:nvPr>
        </p:nvSpPr>
        <p:spPr/>
        <p:txBody>
          <a:bodyPr/>
          <a:lstStyle/>
          <a:p>
            <a:pPr rtl="0"/>
            <a:fld id="{6CC19903-FCE7-40DD-9ABE-472E27EE3DF9}" type="datetime1">
              <a:rPr lang="it-IT" smtClean="0"/>
              <a:t>18/05/2020</a:t>
            </a:fld>
            <a:endParaRPr lang="en-US"/>
          </a:p>
        </p:txBody>
      </p:sp>
      <p:pic>
        <p:nvPicPr>
          <p:cNvPr id="3" name="Immagine 2">
            <a:extLst>
              <a:ext uri="{FF2B5EF4-FFF2-40B4-BE49-F238E27FC236}">
                <a16:creationId xmlns:a16="http://schemas.microsoft.com/office/drawing/2014/main" id="{99180C6A-9E26-4B50-B4AF-1905C29A57C9}"/>
              </a:ext>
            </a:extLst>
          </p:cNvPr>
          <p:cNvPicPr>
            <a:picLocks noChangeAspect="1"/>
          </p:cNvPicPr>
          <p:nvPr/>
        </p:nvPicPr>
        <p:blipFill>
          <a:blip r:embed="rId2"/>
          <a:stretch>
            <a:fillRect/>
          </a:stretch>
        </p:blipFill>
        <p:spPr>
          <a:xfrm>
            <a:off x="1086679" y="959126"/>
            <a:ext cx="8767760" cy="4322993"/>
          </a:xfrm>
          <a:prstGeom prst="rect">
            <a:avLst/>
          </a:prstGeom>
        </p:spPr>
      </p:pic>
      <p:sp>
        <p:nvSpPr>
          <p:cNvPr id="5" name="CasellaDiTesto 4">
            <a:extLst>
              <a:ext uri="{FF2B5EF4-FFF2-40B4-BE49-F238E27FC236}">
                <a16:creationId xmlns:a16="http://schemas.microsoft.com/office/drawing/2014/main" id="{6852BDF6-496A-43C5-8C23-8B00B4F2C535}"/>
              </a:ext>
            </a:extLst>
          </p:cNvPr>
          <p:cNvSpPr txBox="1"/>
          <p:nvPr/>
        </p:nvSpPr>
        <p:spPr>
          <a:xfrm>
            <a:off x="4182255" y="5456419"/>
            <a:ext cx="5081665" cy="369332"/>
          </a:xfrm>
          <a:prstGeom prst="rect">
            <a:avLst/>
          </a:prstGeom>
          <a:noFill/>
        </p:spPr>
        <p:txBody>
          <a:bodyPr wrap="square" rtlCol="0">
            <a:spAutoFit/>
          </a:bodyPr>
          <a:lstStyle/>
          <a:p>
            <a:r>
              <a:rPr lang="it-IT" dirty="0">
                <a:hlinkClick r:id="rId3" tooltip="https://youtu.be/FnJqrAUpAxM"/>
              </a:rPr>
              <a:t>Crea lezione</a:t>
            </a:r>
            <a:endParaRPr lang="it-IT" dirty="0"/>
          </a:p>
        </p:txBody>
      </p:sp>
    </p:spTree>
    <p:extLst>
      <p:ext uri="{BB962C8B-B14F-4D97-AF65-F5344CB8AC3E}">
        <p14:creationId xmlns:p14="http://schemas.microsoft.com/office/powerpoint/2010/main" val="35201372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70D607D-89CB-44E0-B1FB-A138DE03FB30}"/>
              </a:ext>
            </a:extLst>
          </p:cNvPr>
          <p:cNvSpPr>
            <a:spLocks noGrp="1"/>
          </p:cNvSpPr>
          <p:nvPr>
            <p:ph type="dt" sz="half" idx="10"/>
          </p:nvPr>
        </p:nvSpPr>
        <p:spPr/>
        <p:txBody>
          <a:bodyPr/>
          <a:lstStyle/>
          <a:p>
            <a:pPr rtl="0"/>
            <a:fld id="{6CC19903-FCE7-40DD-9ABE-472E27EE3DF9}" type="datetime1">
              <a:rPr lang="it-IT" smtClean="0"/>
              <a:t>18/05/2020</a:t>
            </a:fld>
            <a:endParaRPr lang="en-US"/>
          </a:p>
        </p:txBody>
      </p:sp>
      <p:sp>
        <p:nvSpPr>
          <p:cNvPr id="3" name="Rettangolo 2">
            <a:extLst>
              <a:ext uri="{FF2B5EF4-FFF2-40B4-BE49-F238E27FC236}">
                <a16:creationId xmlns:a16="http://schemas.microsoft.com/office/drawing/2014/main" id="{441F5897-C71B-4B70-A377-692DA53EDE4A}"/>
              </a:ext>
            </a:extLst>
          </p:cNvPr>
          <p:cNvSpPr/>
          <p:nvPr/>
        </p:nvSpPr>
        <p:spPr>
          <a:xfrm>
            <a:off x="1690256" y="1385455"/>
            <a:ext cx="8459583" cy="2246769"/>
          </a:xfrm>
          <a:prstGeom prst="rect">
            <a:avLst/>
          </a:prstGeom>
        </p:spPr>
        <p:txBody>
          <a:bodyPr wrap="square">
            <a:spAutoFit/>
          </a:bodyPr>
          <a:lstStyle/>
          <a:p>
            <a:r>
              <a:rPr lang="it-IT" sz="2000" b="1" dirty="0"/>
              <a:t>Web</a:t>
            </a:r>
          </a:p>
          <a:p>
            <a:r>
              <a:rPr lang="it-IT" sz="2000" dirty="0"/>
              <a:t>E' lo strumento che consente di produrre slide in html5 e di modificarle. Le slide possono contenere oggetti animati, sintesi vocali e sondaggi . Il producer funziona solo su desktop e non su dispositivi mobili. Il player invece funziona su entrambi i dispositivi. E' possibile utilizzare questo strumento per editare le</a:t>
            </a:r>
          </a:p>
          <a:p>
            <a:r>
              <a:rPr lang="it-IT" sz="2000" dirty="0"/>
              <a:t>presentazioni ricavate da wikipedia</a:t>
            </a:r>
            <a:r>
              <a:rPr lang="it-IT" dirty="0"/>
              <a:t>.</a:t>
            </a:r>
          </a:p>
        </p:txBody>
      </p:sp>
    </p:spTree>
    <p:extLst>
      <p:ext uri="{BB962C8B-B14F-4D97-AF65-F5344CB8AC3E}">
        <p14:creationId xmlns:p14="http://schemas.microsoft.com/office/powerpoint/2010/main" val="2497994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C879364-A255-4F6E-B77D-5BBA652F894E}"/>
              </a:ext>
            </a:extLst>
          </p:cNvPr>
          <p:cNvSpPr>
            <a:spLocks noGrp="1"/>
          </p:cNvSpPr>
          <p:nvPr>
            <p:ph type="dt" sz="half" idx="10"/>
          </p:nvPr>
        </p:nvSpPr>
        <p:spPr/>
        <p:txBody>
          <a:bodyPr/>
          <a:lstStyle/>
          <a:p>
            <a:pPr rtl="0"/>
            <a:fld id="{6CC19903-FCE7-40DD-9ABE-472E27EE3DF9}" type="datetime1">
              <a:rPr lang="it-IT" smtClean="0"/>
              <a:t>18/05/2020</a:t>
            </a:fld>
            <a:endParaRPr lang="en-US"/>
          </a:p>
        </p:txBody>
      </p:sp>
      <p:sp>
        <p:nvSpPr>
          <p:cNvPr id="3" name="Rettangolo 2">
            <a:extLst>
              <a:ext uri="{FF2B5EF4-FFF2-40B4-BE49-F238E27FC236}">
                <a16:creationId xmlns:a16="http://schemas.microsoft.com/office/drawing/2014/main" id="{DFAF3A2B-BDD8-4439-A80C-A006BF05C15D}"/>
              </a:ext>
            </a:extLst>
          </p:cNvPr>
          <p:cNvSpPr/>
          <p:nvPr/>
        </p:nvSpPr>
        <p:spPr>
          <a:xfrm>
            <a:off x="3048000" y="1582341"/>
            <a:ext cx="6096000" cy="2862322"/>
          </a:xfrm>
          <a:prstGeom prst="rect">
            <a:avLst/>
          </a:prstGeom>
        </p:spPr>
        <p:txBody>
          <a:bodyPr>
            <a:spAutoFit/>
          </a:bodyPr>
          <a:lstStyle/>
          <a:p>
            <a:r>
              <a:rPr lang="it-IT" b="1" dirty="0">
                <a:latin typeface="Calibri-Bold"/>
              </a:rPr>
              <a:t>Impari, </a:t>
            </a:r>
            <a:r>
              <a:rPr lang="it-IT" dirty="0">
                <a:latin typeface="Calibri" panose="020F0502020204030204" pitchFamily="34" charset="0"/>
              </a:rPr>
              <a:t>che in lingua sarda significa INSIEME, è una piattaforma totalmente cloud e HTML5, pensata per digitalizzare la didattica delle scuole italiane.</a:t>
            </a:r>
          </a:p>
          <a:p>
            <a:r>
              <a:rPr lang="it-IT" dirty="0">
                <a:latin typeface="Calibri" panose="020F0502020204030204" pitchFamily="34" charset="0"/>
              </a:rPr>
              <a:t>Pur avendo al suo interno strumenti di comunicazione e di condivisione specifici, particolari ed innovativi, si focalizza sulla produzione di contenuti didattici che realizza</a:t>
            </a:r>
          </a:p>
          <a:p>
            <a:r>
              <a:rPr lang="it-IT" dirty="0">
                <a:latin typeface="Calibri" panose="020F0502020204030204" pitchFamily="34" charset="0"/>
              </a:rPr>
              <a:t>attraverso più di 70 (settanta) strumenti (ad oggi 24/04/2019) ai quali se ne aggiungeranno via via altri a seconda delle esigenze delle scuole, dei suggerimenti e delle richieste di docenti e studenti.</a:t>
            </a:r>
            <a:endParaRPr lang="it-IT" dirty="0"/>
          </a:p>
        </p:txBody>
      </p:sp>
    </p:spTree>
    <p:extLst>
      <p:ext uri="{BB962C8B-B14F-4D97-AF65-F5344CB8AC3E}">
        <p14:creationId xmlns:p14="http://schemas.microsoft.com/office/powerpoint/2010/main" val="1897721760"/>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82BCFE-9E42-4151-A9B8-CA40A2F81858}"/>
              </a:ext>
            </a:extLst>
          </p:cNvPr>
          <p:cNvSpPr>
            <a:spLocks noGrp="1"/>
          </p:cNvSpPr>
          <p:nvPr>
            <p:ph type="dt" sz="half" idx="10"/>
          </p:nvPr>
        </p:nvSpPr>
        <p:spPr/>
        <p:txBody>
          <a:bodyPr/>
          <a:lstStyle/>
          <a:p>
            <a:pPr rtl="0"/>
            <a:fld id="{6CC19903-FCE7-40DD-9ABE-472E27EE3DF9}" type="datetime1">
              <a:rPr lang="it-IT" smtClean="0"/>
              <a:t>18/05/2020</a:t>
            </a:fld>
            <a:endParaRPr lang="en-US"/>
          </a:p>
        </p:txBody>
      </p:sp>
      <p:pic>
        <p:nvPicPr>
          <p:cNvPr id="3" name="Immagine 2">
            <a:extLst>
              <a:ext uri="{FF2B5EF4-FFF2-40B4-BE49-F238E27FC236}">
                <a16:creationId xmlns:a16="http://schemas.microsoft.com/office/drawing/2014/main" id="{96C7BDFC-206B-4645-8B52-222561BCC855}"/>
              </a:ext>
            </a:extLst>
          </p:cNvPr>
          <p:cNvPicPr>
            <a:picLocks noChangeAspect="1"/>
          </p:cNvPicPr>
          <p:nvPr/>
        </p:nvPicPr>
        <p:blipFill>
          <a:blip r:embed="rId2"/>
          <a:stretch>
            <a:fillRect/>
          </a:stretch>
        </p:blipFill>
        <p:spPr>
          <a:xfrm>
            <a:off x="2972341" y="164892"/>
            <a:ext cx="8535554" cy="5619682"/>
          </a:xfrm>
          <a:prstGeom prst="rect">
            <a:avLst/>
          </a:prstGeom>
        </p:spPr>
      </p:pic>
    </p:spTree>
    <p:extLst>
      <p:ext uri="{BB962C8B-B14F-4D97-AF65-F5344CB8AC3E}">
        <p14:creationId xmlns:p14="http://schemas.microsoft.com/office/powerpoint/2010/main" val="223818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93C8A1-D70F-4308-876A-8EC6E92392AB}"/>
              </a:ext>
            </a:extLst>
          </p:cNvPr>
          <p:cNvSpPr>
            <a:spLocks noGrp="1"/>
          </p:cNvSpPr>
          <p:nvPr>
            <p:ph type="dt" sz="half" idx="10"/>
          </p:nvPr>
        </p:nvSpPr>
        <p:spPr/>
        <p:txBody>
          <a:bodyPr/>
          <a:lstStyle/>
          <a:p>
            <a:pPr rtl="0"/>
            <a:fld id="{6CC19903-FCE7-40DD-9ABE-472E27EE3DF9}" type="datetime1">
              <a:rPr lang="it-IT" smtClean="0"/>
              <a:t>18/05/2020</a:t>
            </a:fld>
            <a:endParaRPr lang="en-US"/>
          </a:p>
        </p:txBody>
      </p:sp>
      <p:graphicFrame>
        <p:nvGraphicFramePr>
          <p:cNvPr id="4" name="Tabella 4">
            <a:extLst>
              <a:ext uri="{FF2B5EF4-FFF2-40B4-BE49-F238E27FC236}">
                <a16:creationId xmlns:a16="http://schemas.microsoft.com/office/drawing/2014/main" id="{62FBA6C5-76F7-4229-A84C-3368EE0B339D}"/>
              </a:ext>
            </a:extLst>
          </p:cNvPr>
          <p:cNvGraphicFramePr>
            <a:graphicFrameLocks noGrp="1"/>
          </p:cNvGraphicFramePr>
          <p:nvPr>
            <p:extLst>
              <p:ext uri="{D42A27DB-BD31-4B8C-83A1-F6EECF244321}">
                <p14:modId xmlns:p14="http://schemas.microsoft.com/office/powerpoint/2010/main" val="771114501"/>
              </p:ext>
            </p:extLst>
          </p:nvPr>
        </p:nvGraphicFramePr>
        <p:xfrm>
          <a:off x="2143592" y="164892"/>
          <a:ext cx="9863527" cy="4724400"/>
        </p:xfrm>
        <a:graphic>
          <a:graphicData uri="http://schemas.openxmlformats.org/drawingml/2006/table">
            <a:tbl>
              <a:tblPr firstRow="1" bandRow="1">
                <a:tableStyleId>{5C22544A-7EE6-4342-B048-85BDC9FD1C3A}</a:tableStyleId>
              </a:tblPr>
              <a:tblGrid>
                <a:gridCol w="4290280">
                  <a:extLst>
                    <a:ext uri="{9D8B030D-6E8A-4147-A177-3AD203B41FA5}">
                      <a16:colId xmlns:a16="http://schemas.microsoft.com/office/drawing/2014/main" val="2052963928"/>
                    </a:ext>
                  </a:extLst>
                </a:gridCol>
                <a:gridCol w="5573247">
                  <a:extLst>
                    <a:ext uri="{9D8B030D-6E8A-4147-A177-3AD203B41FA5}">
                      <a16:colId xmlns:a16="http://schemas.microsoft.com/office/drawing/2014/main" val="1679024299"/>
                    </a:ext>
                  </a:extLst>
                </a:gridCol>
              </a:tblGrid>
              <a:tr h="4616970">
                <a:tc>
                  <a:txBody>
                    <a:bodyPr/>
                    <a:lstStyle/>
                    <a:p>
                      <a:r>
                        <a:rPr lang="it-IT" sz="1600" dirty="0"/>
                        <a:t>Analizziamo da vicino alcuni pulsanti</a:t>
                      </a:r>
                    </a:p>
                    <a:p>
                      <a:r>
                        <a:rPr lang="it-IT" sz="1600" dirty="0"/>
                        <a:t>1- crea nuova slide</a:t>
                      </a:r>
                    </a:p>
                    <a:p>
                      <a:r>
                        <a:rPr lang="it-IT" sz="1600" dirty="0"/>
                        <a:t>2- cancella una slide</a:t>
                      </a:r>
                    </a:p>
                    <a:p>
                      <a:r>
                        <a:rPr lang="it-IT" sz="1600" dirty="0"/>
                        <a:t>3- sposta verso il basso la</a:t>
                      </a:r>
                    </a:p>
                    <a:p>
                      <a:r>
                        <a:rPr lang="it-IT" sz="1600" dirty="0"/>
                        <a:t>slide</a:t>
                      </a:r>
                    </a:p>
                    <a:p>
                      <a:r>
                        <a:rPr lang="it-IT" sz="1600" dirty="0"/>
                        <a:t>4- sposta vero l'alto la slide</a:t>
                      </a:r>
                    </a:p>
                    <a:p>
                      <a:r>
                        <a:rPr lang="it-IT" sz="1600" dirty="0"/>
                        <a:t>5- salva la presentazione in</a:t>
                      </a:r>
                    </a:p>
                    <a:p>
                      <a:r>
                        <a:rPr lang="it-IT" sz="1600" dirty="0"/>
                        <a:t>locale</a:t>
                      </a:r>
                    </a:p>
                    <a:p>
                      <a:r>
                        <a:rPr lang="it-IT" sz="1600" dirty="0"/>
                        <a:t>6- salva la presentazione nel</a:t>
                      </a:r>
                    </a:p>
                    <a:p>
                      <a:r>
                        <a:rPr lang="it-IT" sz="1600" dirty="0"/>
                        <a:t>server</a:t>
                      </a:r>
                    </a:p>
                    <a:p>
                      <a:r>
                        <a:rPr lang="it-IT" sz="1600" dirty="0"/>
                        <a:t>7- inserisci testo semplice nella slide</a:t>
                      </a:r>
                    </a:p>
                    <a:p>
                      <a:r>
                        <a:rPr lang="it-IT" sz="1600" dirty="0"/>
                        <a:t>8- inserisci un rettangolo (box) nella slide</a:t>
                      </a:r>
                    </a:p>
                    <a:p>
                      <a:r>
                        <a:rPr lang="it-IT" sz="1600" dirty="0"/>
                        <a:t>9- editor html: puoi inserire testo, link,</a:t>
                      </a:r>
                    </a:p>
                    <a:p>
                      <a:r>
                        <a:rPr lang="it-IT" sz="1600" dirty="0"/>
                        <a:t>immagini, video in questo editor e poi nella</a:t>
                      </a:r>
                    </a:p>
                    <a:p>
                      <a:r>
                        <a:rPr lang="it-IT" sz="1600" dirty="0"/>
                        <a:t>slide</a:t>
                      </a:r>
                    </a:p>
                    <a:p>
                      <a:r>
                        <a:rPr lang="it-IT" sz="1600" dirty="0"/>
                        <a:t>10- widgets: permette di ottenere i pulsanti</a:t>
                      </a:r>
                    </a:p>
                    <a:p>
                      <a:endParaRPr lang="it-IT" sz="1600" dirty="0"/>
                    </a:p>
                  </a:txBody>
                  <a:tcPr/>
                </a:tc>
                <a:tc>
                  <a:txBody>
                    <a:bodyPr/>
                    <a:lstStyle/>
                    <a:p>
                      <a:r>
                        <a:rPr lang="it-IT" sz="1600" dirty="0"/>
                        <a:t>11- elenco animazioni. L'animazione si</a:t>
                      </a:r>
                    </a:p>
                    <a:p>
                      <a:r>
                        <a:rPr lang="it-IT" sz="1600" dirty="0"/>
                        <a:t>applica all'oggetto selezionato</a:t>
                      </a:r>
                    </a:p>
                    <a:p>
                      <a:r>
                        <a:rPr lang="it-IT" sz="1600" dirty="0"/>
                        <a:t>12- ingloba oggetti, permette di inglobare altri</a:t>
                      </a:r>
                    </a:p>
                    <a:p>
                      <a:r>
                        <a:rPr lang="it-IT" sz="1600" dirty="0"/>
                        <a:t>oggetti da impari o altri siti web.</a:t>
                      </a:r>
                    </a:p>
                    <a:p>
                      <a:r>
                        <a:rPr lang="it-IT" sz="1600" dirty="0"/>
                        <a:t>13- consente di inserire la sintesi</a:t>
                      </a:r>
                    </a:p>
                    <a:p>
                      <a:r>
                        <a:rPr lang="it-IT" sz="1600" dirty="0"/>
                        <a:t>vocale</a:t>
                      </a:r>
                    </a:p>
                    <a:p>
                      <a:r>
                        <a:rPr lang="it-IT" sz="1600" dirty="0"/>
                        <a:t>14- permette di editare le</a:t>
                      </a:r>
                    </a:p>
                    <a:p>
                      <a:r>
                        <a:rPr lang="it-IT" sz="1600" dirty="0"/>
                        <a:t>caratteristiche del testo</a:t>
                      </a:r>
                    </a:p>
                    <a:p>
                      <a:r>
                        <a:rPr lang="it-IT" sz="1600" dirty="0"/>
                        <a:t>15- inserisci uno sfondo</a:t>
                      </a:r>
                    </a:p>
                    <a:p>
                      <a:r>
                        <a:rPr lang="it-IT" sz="1600" dirty="0"/>
                        <a:t>16- edita il box (vedi punto 8)</a:t>
                      </a:r>
                    </a:p>
                    <a:p>
                      <a:r>
                        <a:rPr lang="it-IT" sz="1600" dirty="0"/>
                        <a:t>17- consente di inserire immagini già</a:t>
                      </a:r>
                    </a:p>
                    <a:p>
                      <a:r>
                        <a:rPr lang="it-IT" sz="1600" dirty="0"/>
                        <a:t>pronte o già presenti nella</a:t>
                      </a:r>
                    </a:p>
                    <a:p>
                      <a:r>
                        <a:rPr lang="it-IT" sz="1600" dirty="0"/>
                        <a:t>piattaforma .</a:t>
                      </a:r>
                    </a:p>
                  </a:txBody>
                  <a:tcPr/>
                </a:tc>
                <a:extLst>
                  <a:ext uri="{0D108BD9-81ED-4DB2-BD59-A6C34878D82A}">
                    <a16:rowId xmlns:a16="http://schemas.microsoft.com/office/drawing/2014/main" val="1475070628"/>
                  </a:ext>
                </a:extLst>
              </a:tr>
            </a:tbl>
          </a:graphicData>
        </a:graphic>
      </p:graphicFrame>
      <p:pic>
        <p:nvPicPr>
          <p:cNvPr id="3" name="Immagine 2">
            <a:extLst>
              <a:ext uri="{FF2B5EF4-FFF2-40B4-BE49-F238E27FC236}">
                <a16:creationId xmlns:a16="http://schemas.microsoft.com/office/drawing/2014/main" id="{51AADB76-8741-4BE3-9D64-59BBD3155F53}"/>
              </a:ext>
            </a:extLst>
          </p:cNvPr>
          <p:cNvPicPr>
            <a:picLocks noChangeAspect="1"/>
          </p:cNvPicPr>
          <p:nvPr/>
        </p:nvPicPr>
        <p:blipFill>
          <a:blip r:embed="rId2"/>
          <a:stretch>
            <a:fillRect/>
          </a:stretch>
        </p:blipFill>
        <p:spPr>
          <a:xfrm>
            <a:off x="554632" y="5364347"/>
            <a:ext cx="11452487" cy="730389"/>
          </a:xfrm>
          <a:prstGeom prst="rect">
            <a:avLst/>
          </a:prstGeom>
        </p:spPr>
      </p:pic>
    </p:spTree>
    <p:extLst>
      <p:ext uri="{BB962C8B-B14F-4D97-AF65-F5344CB8AC3E}">
        <p14:creationId xmlns:p14="http://schemas.microsoft.com/office/powerpoint/2010/main" val="2963822852"/>
      </p:ext>
    </p:extLst>
  </p:cSld>
  <p:clrMapOvr>
    <a:masterClrMapping/>
  </p:clrMapOvr>
  <p:transition spd="slow">
    <p:comb/>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18B33E0-AB85-4ADE-8C72-99E326143D06}"/>
              </a:ext>
            </a:extLst>
          </p:cNvPr>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3" name="Rettangolo 2">
            <a:extLst>
              <a:ext uri="{FF2B5EF4-FFF2-40B4-BE49-F238E27FC236}">
                <a16:creationId xmlns:a16="http://schemas.microsoft.com/office/drawing/2014/main" id="{EC0C6980-C1A6-431F-A9F7-6DB8ABD3A3E2}"/>
              </a:ext>
            </a:extLst>
          </p:cNvPr>
          <p:cNvSpPr/>
          <p:nvPr/>
        </p:nvSpPr>
        <p:spPr>
          <a:xfrm>
            <a:off x="1558977" y="1349115"/>
            <a:ext cx="10238282" cy="4093428"/>
          </a:xfrm>
          <a:prstGeom prst="rect">
            <a:avLst/>
          </a:prstGeom>
        </p:spPr>
        <p:txBody>
          <a:bodyPr wrap="square">
            <a:spAutoFit/>
          </a:bodyPr>
          <a:lstStyle/>
          <a:p>
            <a:r>
              <a:rPr lang="it-IT" sz="2000" b="1" dirty="0"/>
              <a:t>LIM</a:t>
            </a:r>
          </a:p>
          <a:p>
            <a:r>
              <a:rPr lang="it-IT" sz="2000" dirty="0"/>
              <a:t>Questo strumento consente al docente di creare presentazioni in diretta, al volo e in classe,</a:t>
            </a:r>
          </a:p>
          <a:p>
            <a:r>
              <a:rPr lang="it-IT" sz="2000" dirty="0"/>
              <a:t>direttamente con la LIM. E' stato introdotto per superare i diversi limiti dei programmi autore delle</a:t>
            </a:r>
          </a:p>
          <a:p>
            <a:r>
              <a:rPr lang="it-IT" sz="2000" dirty="0"/>
              <a:t>LIM che, come è noto, non funzionano nei dispositivi mobili, non sono cloud e salvano i dati in</a:t>
            </a:r>
          </a:p>
          <a:p>
            <a:r>
              <a:rPr lang="it-IT" sz="2000" dirty="0"/>
              <a:t>formato proprietario, per cui non è possibile l'interoperabilità. Il risultato è che una lezione salvata</a:t>
            </a:r>
          </a:p>
          <a:p>
            <a:r>
              <a:rPr lang="it-IT" sz="2000" dirty="0"/>
              <a:t>con una marca di LIM non può essere utilizzata con un'altra marca di LIM. Impari consente di creare slide compatibili con tutte le marche di LIM, direttamente online, esportabili in un formato</a:t>
            </a:r>
          </a:p>
          <a:p>
            <a:r>
              <a:rPr lang="it-IT" sz="2000" dirty="0"/>
              <a:t>interoperabile e adatte sia al pc che ai dispositivi mobili.</a:t>
            </a:r>
          </a:p>
        </p:txBody>
      </p:sp>
    </p:spTree>
    <p:extLst>
      <p:ext uri="{BB962C8B-B14F-4D97-AF65-F5344CB8AC3E}">
        <p14:creationId xmlns:p14="http://schemas.microsoft.com/office/powerpoint/2010/main" val="23133006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700A79C-8A42-4D54-B83A-7CBAA0B872E3}"/>
              </a:ext>
            </a:extLst>
          </p:cNvPr>
          <p:cNvSpPr>
            <a:spLocks noGrp="1"/>
          </p:cNvSpPr>
          <p:nvPr>
            <p:ph type="dt" sz="half" idx="10"/>
          </p:nvPr>
        </p:nvSpPr>
        <p:spPr/>
        <p:txBody>
          <a:bodyPr/>
          <a:lstStyle/>
          <a:p>
            <a:pPr rtl="0"/>
            <a:fld id="{8A8228F9-9C50-4094-9999-09A1682E91E0}" type="datetime1">
              <a:rPr lang="it-IT" smtClean="0"/>
              <a:t>18/05/2020</a:t>
            </a:fld>
            <a:endParaRPr lang="en-US" dirty="0"/>
          </a:p>
        </p:txBody>
      </p:sp>
      <p:pic>
        <p:nvPicPr>
          <p:cNvPr id="3" name="Immagine 2">
            <a:extLst>
              <a:ext uri="{FF2B5EF4-FFF2-40B4-BE49-F238E27FC236}">
                <a16:creationId xmlns:a16="http://schemas.microsoft.com/office/drawing/2014/main" id="{ACC58D87-CD33-4A14-8793-82ED8D9270E4}"/>
              </a:ext>
            </a:extLst>
          </p:cNvPr>
          <p:cNvPicPr>
            <a:picLocks noChangeAspect="1"/>
          </p:cNvPicPr>
          <p:nvPr/>
        </p:nvPicPr>
        <p:blipFill>
          <a:blip r:embed="rId2"/>
          <a:stretch>
            <a:fillRect/>
          </a:stretch>
        </p:blipFill>
        <p:spPr>
          <a:xfrm>
            <a:off x="2068239" y="616227"/>
            <a:ext cx="9043709" cy="4556638"/>
          </a:xfrm>
          <a:prstGeom prst="rect">
            <a:avLst/>
          </a:prstGeom>
        </p:spPr>
      </p:pic>
      <p:pic>
        <p:nvPicPr>
          <p:cNvPr id="5" name="Immagine 4">
            <a:extLst>
              <a:ext uri="{FF2B5EF4-FFF2-40B4-BE49-F238E27FC236}">
                <a16:creationId xmlns:a16="http://schemas.microsoft.com/office/drawing/2014/main" id="{2106BE81-0F1C-4D1F-8CEB-587140CD0C36}"/>
              </a:ext>
            </a:extLst>
          </p:cNvPr>
          <p:cNvPicPr>
            <a:picLocks noChangeAspect="1"/>
          </p:cNvPicPr>
          <p:nvPr/>
        </p:nvPicPr>
        <p:blipFill>
          <a:blip r:embed="rId3"/>
          <a:stretch>
            <a:fillRect/>
          </a:stretch>
        </p:blipFill>
        <p:spPr>
          <a:xfrm>
            <a:off x="2199861" y="5378325"/>
            <a:ext cx="7792278" cy="546652"/>
          </a:xfrm>
          <a:prstGeom prst="rect">
            <a:avLst/>
          </a:prstGeom>
        </p:spPr>
      </p:pic>
    </p:spTree>
    <p:extLst>
      <p:ext uri="{BB962C8B-B14F-4D97-AF65-F5344CB8AC3E}">
        <p14:creationId xmlns:p14="http://schemas.microsoft.com/office/powerpoint/2010/main" val="7343589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7836335-1A1A-408C-945A-87CA9F562F01}"/>
              </a:ext>
            </a:extLst>
          </p:cNvPr>
          <p:cNvSpPr>
            <a:spLocks noGrp="1"/>
          </p:cNvSpPr>
          <p:nvPr>
            <p:ph type="dt" sz="half" idx="10"/>
          </p:nvPr>
        </p:nvSpPr>
        <p:spPr/>
        <p:txBody>
          <a:bodyPr/>
          <a:lstStyle/>
          <a:p>
            <a:pPr rtl="0"/>
            <a:fld id="{8A8228F9-9C50-4094-9999-09A1682E91E0}" type="datetime1">
              <a:rPr lang="it-IT" smtClean="0"/>
              <a:t>18/05/2020</a:t>
            </a:fld>
            <a:endParaRPr lang="en-US" dirty="0"/>
          </a:p>
        </p:txBody>
      </p:sp>
      <p:graphicFrame>
        <p:nvGraphicFramePr>
          <p:cNvPr id="4" name="Tabella 4">
            <a:extLst>
              <a:ext uri="{FF2B5EF4-FFF2-40B4-BE49-F238E27FC236}">
                <a16:creationId xmlns:a16="http://schemas.microsoft.com/office/drawing/2014/main" id="{C714C8A8-30F8-4A93-B4B0-D87A5E9FC7DF}"/>
              </a:ext>
            </a:extLst>
          </p:cNvPr>
          <p:cNvGraphicFramePr>
            <a:graphicFrameLocks noGrp="1"/>
          </p:cNvGraphicFramePr>
          <p:nvPr>
            <p:extLst>
              <p:ext uri="{D42A27DB-BD31-4B8C-83A1-F6EECF244321}">
                <p14:modId xmlns:p14="http://schemas.microsoft.com/office/powerpoint/2010/main" val="2152100829"/>
              </p:ext>
            </p:extLst>
          </p:nvPr>
        </p:nvGraphicFramePr>
        <p:xfrm>
          <a:off x="2098623" y="357167"/>
          <a:ext cx="9151268" cy="4724400"/>
        </p:xfrm>
        <a:graphic>
          <a:graphicData uri="http://schemas.openxmlformats.org/drawingml/2006/table">
            <a:tbl>
              <a:tblPr firstRow="1" bandRow="1">
                <a:tableStyleId>{5C22544A-7EE6-4342-B048-85BDC9FD1C3A}</a:tableStyleId>
              </a:tblPr>
              <a:tblGrid>
                <a:gridCol w="4474515">
                  <a:extLst>
                    <a:ext uri="{9D8B030D-6E8A-4147-A177-3AD203B41FA5}">
                      <a16:colId xmlns:a16="http://schemas.microsoft.com/office/drawing/2014/main" val="110975138"/>
                    </a:ext>
                  </a:extLst>
                </a:gridCol>
                <a:gridCol w="4676753">
                  <a:extLst>
                    <a:ext uri="{9D8B030D-6E8A-4147-A177-3AD203B41FA5}">
                      <a16:colId xmlns:a16="http://schemas.microsoft.com/office/drawing/2014/main" val="951860512"/>
                    </a:ext>
                  </a:extLst>
                </a:gridCol>
              </a:tblGrid>
              <a:tr h="4619567">
                <a:tc>
                  <a:txBody>
                    <a:bodyPr/>
                    <a:lstStyle/>
                    <a:p>
                      <a:r>
                        <a:rPr lang="it-IT" sz="1600" dirty="0"/>
                        <a:t>Analizziamo le icone</a:t>
                      </a:r>
                    </a:p>
                    <a:p>
                      <a:r>
                        <a:rPr lang="it-IT" sz="1600" dirty="0"/>
                        <a:t>1- crea nuova slide</a:t>
                      </a:r>
                    </a:p>
                    <a:p>
                      <a:r>
                        <a:rPr lang="it-IT" sz="1600" dirty="0"/>
                        <a:t>2- crea nuova slide clonando</a:t>
                      </a:r>
                    </a:p>
                    <a:p>
                      <a:r>
                        <a:rPr lang="it-IT" sz="1600" dirty="0"/>
                        <a:t>l'attuale</a:t>
                      </a:r>
                    </a:p>
                    <a:p>
                      <a:r>
                        <a:rPr lang="it-IT" sz="1600" dirty="0"/>
                        <a:t>3- vai alla slide successiva</a:t>
                      </a:r>
                    </a:p>
                    <a:p>
                      <a:r>
                        <a:rPr lang="it-IT" sz="1600" dirty="0"/>
                        <a:t>4- vai alla slide precedente</a:t>
                      </a:r>
                    </a:p>
                    <a:p>
                      <a:r>
                        <a:rPr lang="it-IT" sz="1600" dirty="0"/>
                        <a:t>5- elimina la slide</a:t>
                      </a:r>
                    </a:p>
                    <a:p>
                      <a:r>
                        <a:rPr lang="it-IT" sz="1600" dirty="0"/>
                        <a:t>6- visualizza le miniature</a:t>
                      </a:r>
                    </a:p>
                    <a:p>
                      <a:r>
                        <a:rPr lang="it-IT" sz="1600" dirty="0"/>
                        <a:t>delle slide</a:t>
                      </a:r>
                    </a:p>
                    <a:p>
                      <a:r>
                        <a:rPr lang="it-IT" sz="1600" dirty="0"/>
                        <a:t>7- salva la presentazione nel</a:t>
                      </a:r>
                    </a:p>
                    <a:p>
                      <a:r>
                        <a:rPr lang="it-IT" sz="1600" dirty="0"/>
                        <a:t>server</a:t>
                      </a:r>
                    </a:p>
                    <a:p>
                      <a:r>
                        <a:rPr lang="it-IT" sz="1600" dirty="0"/>
                        <a:t>8- salva la presentazione in</a:t>
                      </a:r>
                    </a:p>
                    <a:p>
                      <a:r>
                        <a:rPr lang="it-IT" sz="1600" dirty="0"/>
                        <a:t>locale</a:t>
                      </a:r>
                    </a:p>
                    <a:p>
                      <a:r>
                        <a:rPr lang="it-IT" sz="1600" dirty="0"/>
                        <a:t>Guarda il video</a:t>
                      </a:r>
                    </a:p>
                    <a:p>
                      <a:r>
                        <a:rPr lang="it-IT" sz="1600" dirty="0"/>
                        <a:t>9- cancella tutti gli oggetti della slide</a:t>
                      </a:r>
                    </a:p>
                    <a:p>
                      <a:r>
                        <a:rPr lang="it-IT" sz="1600" dirty="0"/>
                        <a:t>10- cancella l'oggetto selezionato</a:t>
                      </a:r>
                    </a:p>
                    <a:p>
                      <a:r>
                        <a:rPr lang="it-IT" sz="1600" dirty="0"/>
                        <a:t>11- consente lo switch tra la penna e il</a:t>
                      </a:r>
                    </a:p>
                    <a:p>
                      <a:r>
                        <a:rPr lang="it-IT" sz="1600" dirty="0"/>
                        <a:t>selettore di oggetti</a:t>
                      </a:r>
                    </a:p>
                    <a:p>
                      <a:endParaRPr lang="it-IT" sz="1600" dirty="0"/>
                    </a:p>
                  </a:txBody>
                  <a:tcPr/>
                </a:tc>
                <a:tc>
                  <a:txBody>
                    <a:bodyPr/>
                    <a:lstStyle/>
                    <a:p>
                      <a:r>
                        <a:rPr lang="it-IT" sz="1600" dirty="0"/>
                        <a:t>12- disegna un cerchi</a:t>
                      </a:r>
                    </a:p>
                    <a:p>
                      <a:r>
                        <a:rPr lang="it-IT" sz="1600" dirty="0"/>
                        <a:t>13- disegna un quadrato</a:t>
                      </a:r>
                    </a:p>
                    <a:p>
                      <a:r>
                        <a:rPr lang="it-IT" sz="1600" dirty="0"/>
                        <a:t>14- disegna un triangolo</a:t>
                      </a:r>
                    </a:p>
                    <a:p>
                      <a:r>
                        <a:rPr lang="it-IT" sz="1600" dirty="0"/>
                        <a:t>15- inserisci una linea</a:t>
                      </a:r>
                    </a:p>
                    <a:p>
                      <a:r>
                        <a:rPr lang="it-IT" sz="1600" dirty="0"/>
                        <a:t>16- inserisci una freccia</a:t>
                      </a:r>
                    </a:p>
                    <a:p>
                      <a:r>
                        <a:rPr lang="it-IT" sz="1600" dirty="0"/>
                        <a:t>17- inserisci un testo (doppio click su</a:t>
                      </a:r>
                    </a:p>
                    <a:p>
                      <a:r>
                        <a:rPr lang="it-IT" sz="1600" dirty="0"/>
                        <a:t>di esso per editarlo)</a:t>
                      </a:r>
                    </a:p>
                    <a:p>
                      <a:r>
                        <a:rPr lang="it-IT" sz="1600" dirty="0"/>
                        <a:t>18- inserisci/ingloba una immagine</a:t>
                      </a:r>
                    </a:p>
                    <a:p>
                      <a:r>
                        <a:rPr lang="it-IT" sz="1600" dirty="0"/>
                        <a:t>(incolla il suo indirizzo e premi su</a:t>
                      </a:r>
                    </a:p>
                    <a:p>
                      <a:r>
                        <a:rPr lang="it-IT" sz="1600" dirty="0"/>
                        <a:t>questo pulsante)</a:t>
                      </a:r>
                    </a:p>
                    <a:p>
                      <a:r>
                        <a:rPr lang="it-IT" sz="1600" dirty="0"/>
                        <a:t>19- strumenti per disegnare</a:t>
                      </a:r>
                    </a:p>
                    <a:p>
                      <a:r>
                        <a:rPr lang="it-IT" sz="1600" dirty="0"/>
                        <a:t>20- controlli </a:t>
                      </a:r>
                      <a:r>
                        <a:rPr lang="it-IT" sz="1600" dirty="0" err="1"/>
                        <a:t>sugll'oggetto</a:t>
                      </a:r>
                      <a:r>
                        <a:rPr lang="it-IT" sz="1600" dirty="0"/>
                        <a:t> selezionato</a:t>
                      </a:r>
                    </a:p>
                    <a:p>
                      <a:r>
                        <a:rPr lang="it-IT" sz="1600" dirty="0"/>
                        <a:t>21- accesso a </a:t>
                      </a:r>
                      <a:r>
                        <a:rPr lang="it-IT" sz="1600" dirty="0" err="1"/>
                        <a:t>sf</a:t>
                      </a:r>
                      <a:endParaRPr lang="it-IT" sz="1600" dirty="0"/>
                    </a:p>
                    <a:p>
                      <a:endParaRPr lang="it-IT" sz="1600" dirty="0"/>
                    </a:p>
                  </a:txBody>
                  <a:tcPr/>
                </a:tc>
                <a:extLst>
                  <a:ext uri="{0D108BD9-81ED-4DB2-BD59-A6C34878D82A}">
                    <a16:rowId xmlns:a16="http://schemas.microsoft.com/office/drawing/2014/main" val="1424399910"/>
                  </a:ext>
                </a:extLst>
              </a:tr>
            </a:tbl>
          </a:graphicData>
        </a:graphic>
      </p:graphicFrame>
    </p:spTree>
    <p:extLst>
      <p:ext uri="{BB962C8B-B14F-4D97-AF65-F5344CB8AC3E}">
        <p14:creationId xmlns:p14="http://schemas.microsoft.com/office/powerpoint/2010/main" val="28482043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1D19841-385F-4780-AEE6-EE8B237B74B2}"/>
              </a:ext>
            </a:extLst>
          </p:cNvPr>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3" name="Rettangolo 2">
            <a:extLst>
              <a:ext uri="{FF2B5EF4-FFF2-40B4-BE49-F238E27FC236}">
                <a16:creationId xmlns:a16="http://schemas.microsoft.com/office/drawing/2014/main" id="{F6518DD1-33EB-4F8B-9C26-3726F6BF7BF1}"/>
              </a:ext>
            </a:extLst>
          </p:cNvPr>
          <p:cNvSpPr/>
          <p:nvPr/>
        </p:nvSpPr>
        <p:spPr>
          <a:xfrm>
            <a:off x="2105891" y="665016"/>
            <a:ext cx="9402004" cy="3785652"/>
          </a:xfrm>
          <a:prstGeom prst="rect">
            <a:avLst/>
          </a:prstGeom>
        </p:spPr>
        <p:txBody>
          <a:bodyPr wrap="square">
            <a:spAutoFit/>
          </a:bodyPr>
          <a:lstStyle/>
          <a:p>
            <a:r>
              <a:rPr lang="it-IT" sz="2000" b="1" dirty="0"/>
              <a:t>Impressiona</a:t>
            </a:r>
          </a:p>
          <a:p>
            <a:r>
              <a:rPr lang="it-IT" sz="2000" dirty="0"/>
              <a:t>Impressiona è stato introdotto per avere presentazioni più creative e meno monotone, sulla falsariga di PREZI, un programma molto conosciuto ed apprezzato dai docenti. Deve il suo nome al fatto che è basato sulla libreria open source </a:t>
            </a:r>
            <a:r>
              <a:rPr lang="it-IT" sz="2000" dirty="0" err="1"/>
              <a:t>impressjs</a:t>
            </a:r>
            <a:r>
              <a:rPr lang="it-IT" sz="2000" dirty="0"/>
              <a:t>. Sostituisce dal 1° maggio</a:t>
            </a:r>
          </a:p>
          <a:p>
            <a:r>
              <a:rPr lang="it-IT" sz="2000" dirty="0"/>
              <a:t>2019 il programma Rock slides, che ha avuto molta fortuna all’interno della piattaforma ma che era di difficile gestione nella modifica dei contenuti. Di particolare importanza il fatto che le slide oltre che molto animate, dotate di zoom, Pan ed Tilt, sono dotate di un sistema di</a:t>
            </a:r>
          </a:p>
          <a:p>
            <a:r>
              <a:rPr lang="it-IT" sz="2000" dirty="0"/>
              <a:t>annotazioni che viene vocalmente sintetizzato a beneficio di ipovedenti e non vedenti. E’ presente anche un pulsante per convertire il testo delle annotazioni in font per i dislessici.</a:t>
            </a:r>
          </a:p>
        </p:txBody>
      </p:sp>
    </p:spTree>
    <p:extLst>
      <p:ext uri="{BB962C8B-B14F-4D97-AF65-F5344CB8AC3E}">
        <p14:creationId xmlns:p14="http://schemas.microsoft.com/office/powerpoint/2010/main" val="1556863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CEB55E1-E555-43C5-9136-9F0698297200}"/>
              </a:ext>
            </a:extLst>
          </p:cNvPr>
          <p:cNvSpPr>
            <a:spLocks noGrp="1"/>
          </p:cNvSpPr>
          <p:nvPr>
            <p:ph type="dt" sz="half" idx="10"/>
          </p:nvPr>
        </p:nvSpPr>
        <p:spPr/>
        <p:txBody>
          <a:bodyPr/>
          <a:lstStyle/>
          <a:p>
            <a:pPr rtl="0"/>
            <a:fld id="{8A8228F9-9C50-4094-9999-09A1682E91E0}" type="datetime1">
              <a:rPr lang="it-IT" smtClean="0"/>
              <a:t>18/05/2020</a:t>
            </a:fld>
            <a:endParaRPr lang="en-US" dirty="0"/>
          </a:p>
        </p:txBody>
      </p:sp>
      <p:pic>
        <p:nvPicPr>
          <p:cNvPr id="3" name="Immagine 2">
            <a:extLst>
              <a:ext uri="{FF2B5EF4-FFF2-40B4-BE49-F238E27FC236}">
                <a16:creationId xmlns:a16="http://schemas.microsoft.com/office/drawing/2014/main" id="{88E6CEB0-8921-4D11-B855-8DB9C160583A}"/>
              </a:ext>
            </a:extLst>
          </p:cNvPr>
          <p:cNvPicPr>
            <a:picLocks noChangeAspect="1"/>
          </p:cNvPicPr>
          <p:nvPr/>
        </p:nvPicPr>
        <p:blipFill>
          <a:blip r:embed="rId2"/>
          <a:stretch>
            <a:fillRect/>
          </a:stretch>
        </p:blipFill>
        <p:spPr>
          <a:xfrm>
            <a:off x="2423409" y="357167"/>
            <a:ext cx="9094479" cy="4267244"/>
          </a:xfrm>
          <a:prstGeom prst="rect">
            <a:avLst/>
          </a:prstGeom>
        </p:spPr>
      </p:pic>
    </p:spTree>
    <p:extLst>
      <p:ext uri="{BB962C8B-B14F-4D97-AF65-F5344CB8AC3E}">
        <p14:creationId xmlns:p14="http://schemas.microsoft.com/office/powerpoint/2010/main" val="334232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674182C-87AD-44FD-92D7-0B6FB0B1D04C}"/>
              </a:ext>
            </a:extLst>
          </p:cNvPr>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4" name="Rettangolo 3">
            <a:extLst>
              <a:ext uri="{FF2B5EF4-FFF2-40B4-BE49-F238E27FC236}">
                <a16:creationId xmlns:a16="http://schemas.microsoft.com/office/drawing/2014/main" id="{8C8F66D2-FB1F-4C38-B2F8-81EB4F71A173}"/>
              </a:ext>
            </a:extLst>
          </p:cNvPr>
          <p:cNvSpPr/>
          <p:nvPr/>
        </p:nvSpPr>
        <p:spPr>
          <a:xfrm>
            <a:off x="1663908" y="357168"/>
            <a:ext cx="10528093" cy="5459016"/>
          </a:xfrm>
          <a:prstGeom prst="rect">
            <a:avLst/>
          </a:prstGeom>
        </p:spPr>
        <p:txBody>
          <a:bodyPr wrap="square">
            <a:spAutoFit/>
          </a:bodyPr>
          <a:lstStyle/>
          <a:p>
            <a:r>
              <a:rPr lang="it-IT" sz="2400" b="1" dirty="0"/>
              <a:t>Da Wikipedia</a:t>
            </a:r>
          </a:p>
          <a:p>
            <a:r>
              <a:rPr lang="it-IT" dirty="0"/>
              <a:t>Con questa opzione si crea una presentazione automatica convertendo un articolo di</a:t>
            </a:r>
          </a:p>
          <a:p>
            <a:r>
              <a:rPr lang="it-IT" dirty="0"/>
              <a:t>wikipedia in una serie di slide. Dopo aver individuato l’articolo wikipedia da convertire,</a:t>
            </a:r>
          </a:p>
          <a:p>
            <a:r>
              <a:rPr lang="it-IT" dirty="0"/>
              <a:t>si incolla l’intero URL nell’editor relativo e si preme il pulsante CONVERTI.</a:t>
            </a:r>
          </a:p>
          <a:p>
            <a:r>
              <a:rPr lang="it-IT" dirty="0"/>
              <a:t>Con la conversione si rendono disponibili dei servizi aggiuntivi come:</a:t>
            </a:r>
          </a:p>
          <a:p>
            <a:r>
              <a:rPr lang="it-IT" dirty="0"/>
              <a:t>1- l’indice degli argomenti della voce in questione</a:t>
            </a:r>
          </a:p>
          <a:p>
            <a:r>
              <a:rPr lang="it-IT" dirty="0"/>
              <a:t>2- un wordcloud del testo</a:t>
            </a:r>
          </a:p>
          <a:p>
            <a:r>
              <a:rPr lang="it-IT" dirty="0"/>
              <a:t>3- la sintesi vocale delle singole slide</a:t>
            </a:r>
          </a:p>
          <a:p>
            <a:r>
              <a:rPr lang="it-IT" dirty="0"/>
              <a:t>4- un riassunto automatico della voce</a:t>
            </a:r>
          </a:p>
          <a:p>
            <a:r>
              <a:rPr lang="it-IT" dirty="0"/>
              <a:t>5- la possibilità di conversione del testo in font per la dislessia</a:t>
            </a:r>
          </a:p>
          <a:p>
            <a:r>
              <a:rPr lang="it-IT" dirty="0"/>
              <a:t>6- un pulsante per richiamare, a partire dalle parole presenti nel testo, i singoli articoli di wikipedia</a:t>
            </a:r>
          </a:p>
          <a:p>
            <a:r>
              <a:rPr lang="it-IT" dirty="0"/>
              <a:t>7- la mappa mentale relativa alla voce in questione.</a:t>
            </a:r>
          </a:p>
          <a:p>
            <a:r>
              <a:rPr lang="it-IT" dirty="0"/>
              <a:t>Perché la voce di wikipedia venga convertita occorre essere consapevoli che certi articoli di wikipedia non esistono in quanto tali ma derivano da altri articoli di cui sono semplicemente un rimando (per esempio l'articolo corretto non è 'Gramsci' ma '</a:t>
            </a:r>
            <a:r>
              <a:rPr lang="it-IT" dirty="0" err="1"/>
              <a:t>AntonioGramsci</a:t>
            </a:r>
            <a:r>
              <a:rPr lang="it-IT" dirty="0"/>
              <a:t>', pertanto occorre inserire il link relativo al nome completo, rispettando le lettere maiuscole e le minuscole. In caso contrario, non accedendo alla voce effettiva, la conversione non può avvenire.</a:t>
            </a:r>
          </a:p>
        </p:txBody>
      </p:sp>
    </p:spTree>
    <p:extLst>
      <p:ext uri="{BB962C8B-B14F-4D97-AF65-F5344CB8AC3E}">
        <p14:creationId xmlns:p14="http://schemas.microsoft.com/office/powerpoint/2010/main" val="6966913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5FC22DD-5D62-4C01-A1BA-957E178AEED0}"/>
              </a:ext>
            </a:extLst>
          </p:cNvPr>
          <p:cNvPicPr>
            <a:picLocks noChangeAspect="1"/>
          </p:cNvPicPr>
          <p:nvPr/>
        </p:nvPicPr>
        <p:blipFill>
          <a:blip r:embed="rId2"/>
          <a:stretch>
            <a:fillRect/>
          </a:stretch>
        </p:blipFill>
        <p:spPr>
          <a:xfrm>
            <a:off x="2645805" y="365100"/>
            <a:ext cx="8862090" cy="4528529"/>
          </a:xfrm>
          <a:prstGeom prst="rect">
            <a:avLst/>
          </a:prstGeom>
        </p:spPr>
      </p:pic>
    </p:spTree>
    <p:extLst>
      <p:ext uri="{BB962C8B-B14F-4D97-AF65-F5344CB8AC3E}">
        <p14:creationId xmlns:p14="http://schemas.microsoft.com/office/powerpoint/2010/main" val="3226168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5AE7F00-3F28-4FD5-BF54-B97A484E77C3}"/>
              </a:ext>
            </a:extLst>
          </p:cNvPr>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3" name="Rettangolo 2">
            <a:extLst>
              <a:ext uri="{FF2B5EF4-FFF2-40B4-BE49-F238E27FC236}">
                <a16:creationId xmlns:a16="http://schemas.microsoft.com/office/drawing/2014/main" id="{8F8EDA01-7255-441E-9B15-8B18993B3EE1}"/>
              </a:ext>
            </a:extLst>
          </p:cNvPr>
          <p:cNvSpPr/>
          <p:nvPr/>
        </p:nvSpPr>
        <p:spPr>
          <a:xfrm>
            <a:off x="2382983" y="692728"/>
            <a:ext cx="9124912" cy="3477875"/>
          </a:xfrm>
          <a:prstGeom prst="rect">
            <a:avLst/>
          </a:prstGeom>
        </p:spPr>
        <p:txBody>
          <a:bodyPr wrap="square">
            <a:spAutoFit/>
          </a:bodyPr>
          <a:lstStyle/>
          <a:p>
            <a:r>
              <a:rPr lang="it-IT" sz="2000" b="1" dirty="0"/>
              <a:t>Libri digitali</a:t>
            </a:r>
          </a:p>
          <a:p>
            <a:r>
              <a:rPr lang="it-IT" sz="2000" dirty="0"/>
              <a:t>Sono dei libretti o appunti digitali, costruiti molto velocemente. Gli studenti li possono</a:t>
            </a:r>
          </a:p>
          <a:p>
            <a:r>
              <a:rPr lang="it-IT" sz="2000" dirty="0"/>
              <a:t>creare direttamente in classe, a partire dagli appunti che prendono ascoltando i loro</a:t>
            </a:r>
          </a:p>
          <a:p>
            <a:r>
              <a:rPr lang="it-IT" sz="2000" dirty="0"/>
              <a:t>docenti, magari salvandoli direttamente nella piattaforma (e/o rielaborandoli a casa),</a:t>
            </a:r>
          </a:p>
          <a:p>
            <a:r>
              <a:rPr lang="it-IT" sz="2000" dirty="0"/>
              <a:t>oppure attraverso la produzione più elaborata di testi, link , video e immagini trovati in</a:t>
            </a:r>
          </a:p>
          <a:p>
            <a:r>
              <a:rPr lang="it-IT" sz="2000" dirty="0"/>
              <a:t>rete. Facili da produrre , richiedono solo competenze di word processing.</a:t>
            </a:r>
          </a:p>
        </p:txBody>
      </p:sp>
    </p:spTree>
    <p:extLst>
      <p:ext uri="{BB962C8B-B14F-4D97-AF65-F5344CB8AC3E}">
        <p14:creationId xmlns:p14="http://schemas.microsoft.com/office/powerpoint/2010/main" val="42876374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4661AC6-D81F-4BA1-93E1-F278F0275612}"/>
              </a:ext>
            </a:extLst>
          </p:cNvPr>
          <p:cNvSpPr>
            <a:spLocks noGrp="1"/>
          </p:cNvSpPr>
          <p:nvPr>
            <p:ph type="dt" sz="half" idx="10"/>
          </p:nvPr>
        </p:nvSpPr>
        <p:spPr/>
        <p:txBody>
          <a:bodyPr/>
          <a:lstStyle/>
          <a:p>
            <a:pPr rtl="0"/>
            <a:fld id="{6CC19903-FCE7-40DD-9ABE-472E27EE3DF9}" type="datetime1">
              <a:rPr lang="it-IT" smtClean="0"/>
              <a:t>18/05/2020</a:t>
            </a:fld>
            <a:endParaRPr lang="en-US"/>
          </a:p>
        </p:txBody>
      </p:sp>
      <p:sp>
        <p:nvSpPr>
          <p:cNvPr id="3" name="Rettangolo 2">
            <a:extLst>
              <a:ext uri="{FF2B5EF4-FFF2-40B4-BE49-F238E27FC236}">
                <a16:creationId xmlns:a16="http://schemas.microsoft.com/office/drawing/2014/main" id="{B2686503-A025-4A5A-9ECD-C1B178FCD140}"/>
              </a:ext>
            </a:extLst>
          </p:cNvPr>
          <p:cNvSpPr/>
          <p:nvPr/>
        </p:nvSpPr>
        <p:spPr>
          <a:xfrm>
            <a:off x="1548882" y="457200"/>
            <a:ext cx="10170367" cy="5232202"/>
          </a:xfrm>
          <a:prstGeom prst="rect">
            <a:avLst/>
          </a:prstGeom>
        </p:spPr>
        <p:txBody>
          <a:bodyPr wrap="square">
            <a:spAutoFit/>
          </a:bodyPr>
          <a:lstStyle/>
          <a:p>
            <a:r>
              <a:rPr lang="it-IT" sz="2800" b="1" dirty="0">
                <a:latin typeface="Calibri-Bold"/>
              </a:rPr>
              <a:t>La visione pedagogica</a:t>
            </a:r>
          </a:p>
          <a:p>
            <a:r>
              <a:rPr lang="it-IT" dirty="0">
                <a:latin typeface="Calibri" panose="020F0502020204030204" pitchFamily="34" charset="0"/>
              </a:rPr>
              <a:t>GeniusBoard® Impari, prima Impari, nasce nel 2012 dall'idea del professor Luciano Pes,</a:t>
            </a:r>
          </a:p>
          <a:p>
            <a:r>
              <a:rPr lang="it-IT" dirty="0">
                <a:latin typeface="Calibri" panose="020F0502020204030204" pitchFamily="34" charset="0"/>
              </a:rPr>
              <a:t>docente in un liceo di Cagliari, ed è autore di diversi software per la scuola.</a:t>
            </a:r>
          </a:p>
          <a:p>
            <a:r>
              <a:rPr lang="it-IT" dirty="0">
                <a:latin typeface="Calibri" panose="020F0502020204030204" pitchFamily="34" charset="0"/>
              </a:rPr>
              <a:t>Inizialmente Impari nasce con l'idea di creare libri digitali in formato epub3. Le parole di</a:t>
            </a:r>
          </a:p>
          <a:p>
            <a:r>
              <a:rPr lang="it-IT" dirty="0">
                <a:latin typeface="Calibri" panose="020F0502020204030204" pitchFamily="34" charset="0"/>
              </a:rPr>
              <a:t>Luciano Pes in un intervista del 2012: "il nome Impari mi è venuto in mente quando,</a:t>
            </a:r>
          </a:p>
          <a:p>
            <a:r>
              <a:rPr lang="it-IT" dirty="0">
                <a:latin typeface="Calibri" panose="020F0502020204030204" pitchFamily="34" charset="0"/>
              </a:rPr>
              <a:t>[nel 2010], mi sono reso conto che la grande rivoluzione dei social network può essere</a:t>
            </a:r>
          </a:p>
          <a:p>
            <a:r>
              <a:rPr lang="it-IT" dirty="0">
                <a:latin typeface="Calibri" panose="020F0502020204030204" pitchFamily="34" charset="0"/>
              </a:rPr>
              <a:t>utilizzata per favorire l'apprendimento che a questo punto diventa pienamente</a:t>
            </a:r>
          </a:p>
          <a:p>
            <a:r>
              <a:rPr lang="it-IT" dirty="0">
                <a:latin typeface="Calibri" panose="020F0502020204030204" pitchFamily="34" charset="0"/>
              </a:rPr>
              <a:t>collaborativo. Il modo migliore di fare lezione è quello di farlo IMPARI [INSIEME in</a:t>
            </a:r>
          </a:p>
          <a:p>
            <a:r>
              <a:rPr lang="it-IT" dirty="0">
                <a:latin typeface="Calibri" panose="020F0502020204030204" pitchFamily="34" charset="0"/>
              </a:rPr>
              <a:t>lingua sarda] agli studenti o anche IMPARI ai colleghi docenti. Così, con il social</a:t>
            </a:r>
          </a:p>
          <a:p>
            <a:r>
              <a:rPr lang="it-IT" dirty="0">
                <a:latin typeface="Calibri" panose="020F0502020204030204" pitchFamily="34" charset="0"/>
              </a:rPr>
              <a:t>learning in testa, ho cercato di fare un sito dove il libro di testo è il risultato di una</a:t>
            </a:r>
          </a:p>
          <a:p>
            <a:r>
              <a:rPr lang="it-IT" dirty="0">
                <a:latin typeface="Calibri" panose="020F0502020204030204" pitchFamily="34" charset="0"/>
              </a:rPr>
              <a:t>attività di collaborazione fra persone. [...] Io conto molto sul fatto che il lavoro dei miei</a:t>
            </a:r>
          </a:p>
          <a:p>
            <a:r>
              <a:rPr lang="it-IT" dirty="0">
                <a:latin typeface="Calibri" panose="020F0502020204030204" pitchFamily="34" charset="0"/>
              </a:rPr>
              <a:t>studenti possa essere utilizzato da altri che lo perfezionano per realizzare un circolo</a:t>
            </a:r>
          </a:p>
          <a:p>
            <a:r>
              <a:rPr lang="it-IT" dirty="0">
                <a:latin typeface="Calibri" panose="020F0502020204030204" pitchFamily="34" charset="0"/>
              </a:rPr>
              <a:t>virtuoso dell'apprendimento."</a:t>
            </a:r>
          </a:p>
          <a:p>
            <a:r>
              <a:rPr lang="it-IT" dirty="0">
                <a:latin typeface="Calibri" panose="020F0502020204030204" pitchFamily="34" charset="0"/>
              </a:rPr>
              <a:t>Impari nel tempo si evolve raccogliendo sempre più funzioni utilissime per la didattica</a:t>
            </a:r>
          </a:p>
          <a:p>
            <a:r>
              <a:rPr lang="it-IT" dirty="0">
                <a:latin typeface="Calibri" panose="020F0502020204030204" pitchFamily="34" charset="0"/>
              </a:rPr>
              <a:t>di docenti e studenti che aumentano esponenzialmente gli utenti che la utilizzano.</a:t>
            </a:r>
          </a:p>
          <a:p>
            <a:r>
              <a:rPr lang="it-IT" dirty="0">
                <a:latin typeface="Calibri" panose="020F0502020204030204" pitchFamily="34" charset="0"/>
              </a:rPr>
              <a:t>Nel 2017 la partnership con Know K. (www.knowk.it) leader delle tecnologie per la</a:t>
            </a:r>
          </a:p>
          <a:p>
            <a:r>
              <a:rPr lang="it-IT" dirty="0">
                <a:latin typeface="Calibri" panose="020F0502020204030204" pitchFamily="34" charset="0"/>
              </a:rPr>
              <a:t>scuola italiana, consente al social Impari di divenire da piattaforma sperimentale a</a:t>
            </a:r>
          </a:p>
          <a:p>
            <a:r>
              <a:rPr lang="it-IT" dirty="0">
                <a:latin typeface="Calibri" panose="020F0502020204030204" pitchFamily="34" charset="0"/>
              </a:rPr>
              <a:t>piattaforma completa e performante, tramutandosi in GeniusBoard® Impari.</a:t>
            </a:r>
            <a:endParaRPr lang="it-IT" dirty="0"/>
          </a:p>
        </p:txBody>
      </p:sp>
    </p:spTree>
    <p:extLst>
      <p:ext uri="{BB962C8B-B14F-4D97-AF65-F5344CB8AC3E}">
        <p14:creationId xmlns:p14="http://schemas.microsoft.com/office/powerpoint/2010/main" val="1960391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restig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60A5F26-200A-45F0-8830-066BD67B3CC9}"/>
              </a:ext>
            </a:extLst>
          </p:cNvPr>
          <p:cNvSpPr>
            <a:spLocks noGrp="1"/>
          </p:cNvSpPr>
          <p:nvPr>
            <p:ph type="dt" sz="half" idx="10"/>
          </p:nvPr>
        </p:nvSpPr>
        <p:spPr/>
        <p:txBody>
          <a:bodyPr/>
          <a:lstStyle/>
          <a:p>
            <a:pPr rtl="0"/>
            <a:fld id="{8A8228F9-9C50-4094-9999-09A1682E91E0}" type="datetime1">
              <a:rPr lang="it-IT" smtClean="0"/>
              <a:t>18/05/2020</a:t>
            </a:fld>
            <a:endParaRPr lang="en-US" dirty="0"/>
          </a:p>
        </p:txBody>
      </p:sp>
      <p:pic>
        <p:nvPicPr>
          <p:cNvPr id="3" name="Immagine 2">
            <a:extLst>
              <a:ext uri="{FF2B5EF4-FFF2-40B4-BE49-F238E27FC236}">
                <a16:creationId xmlns:a16="http://schemas.microsoft.com/office/drawing/2014/main" id="{EA6B3706-D6D9-4E36-A2E1-733EAFA7DB87}"/>
              </a:ext>
            </a:extLst>
          </p:cNvPr>
          <p:cNvPicPr>
            <a:picLocks noChangeAspect="1"/>
          </p:cNvPicPr>
          <p:nvPr/>
        </p:nvPicPr>
        <p:blipFill>
          <a:blip r:embed="rId2"/>
          <a:stretch>
            <a:fillRect/>
          </a:stretch>
        </p:blipFill>
        <p:spPr>
          <a:xfrm>
            <a:off x="1781077" y="576470"/>
            <a:ext cx="10059739" cy="3745648"/>
          </a:xfrm>
          <a:prstGeom prst="rect">
            <a:avLst/>
          </a:prstGeom>
        </p:spPr>
      </p:pic>
      <p:sp>
        <p:nvSpPr>
          <p:cNvPr id="4" name="Rettangolo 3">
            <a:extLst>
              <a:ext uri="{FF2B5EF4-FFF2-40B4-BE49-F238E27FC236}">
                <a16:creationId xmlns:a16="http://schemas.microsoft.com/office/drawing/2014/main" id="{77F8BC36-9D0F-4BFA-9076-D7E0655E22F7}"/>
              </a:ext>
            </a:extLst>
          </p:cNvPr>
          <p:cNvSpPr/>
          <p:nvPr/>
        </p:nvSpPr>
        <p:spPr>
          <a:xfrm>
            <a:off x="2286000" y="4322118"/>
            <a:ext cx="9221895" cy="1200329"/>
          </a:xfrm>
          <a:prstGeom prst="rect">
            <a:avLst/>
          </a:prstGeom>
        </p:spPr>
        <p:txBody>
          <a:bodyPr wrap="square">
            <a:spAutoFit/>
          </a:bodyPr>
          <a:lstStyle/>
          <a:p>
            <a:r>
              <a:rPr lang="it-IT" b="1" dirty="0">
                <a:solidFill>
                  <a:srgbClr val="000000"/>
                </a:solidFill>
                <a:latin typeface="Calibri-Bold"/>
              </a:rPr>
              <a:t>Il più facile da realizzare è il booklet definito non a caso SEMPLICE perché </a:t>
            </a:r>
            <a:r>
              <a:rPr lang="it-IT" dirty="0">
                <a:solidFill>
                  <a:srgbClr val="666666"/>
                </a:solidFill>
                <a:latin typeface="Calibri" panose="020F0502020204030204" pitchFamily="34" charset="0"/>
              </a:rPr>
              <a:t>Con un</a:t>
            </a:r>
          </a:p>
          <a:p>
            <a:r>
              <a:rPr lang="it-IT" dirty="0">
                <a:solidFill>
                  <a:srgbClr val="000000"/>
                </a:solidFill>
                <a:latin typeface="Calibri" panose="020F0502020204030204" pitchFamily="34" charset="0"/>
              </a:rPr>
              <a:t>semplice editor html, agendo su un solo pulsante ( </a:t>
            </a:r>
            <a:r>
              <a:rPr lang="it-IT" b="1" dirty="0">
                <a:solidFill>
                  <a:srgbClr val="000000"/>
                </a:solidFill>
                <a:latin typeface="Calibri-Bold"/>
              </a:rPr>
              <a:t>inserisci interruzione di pagina</a:t>
            </a:r>
            <a:r>
              <a:rPr lang="it-IT" dirty="0">
                <a:solidFill>
                  <a:srgbClr val="000000"/>
                </a:solidFill>
                <a:latin typeface="Calibri" panose="020F0502020204030204" pitchFamily="34" charset="0"/>
              </a:rPr>
              <a:t>), è</a:t>
            </a:r>
          </a:p>
          <a:p>
            <a:r>
              <a:rPr lang="it-IT" dirty="0">
                <a:solidFill>
                  <a:srgbClr val="000000"/>
                </a:solidFill>
                <a:latin typeface="Calibri" panose="020F0502020204030204" pitchFamily="34" charset="0"/>
              </a:rPr>
              <a:t>possibile creare velocemente dei libretti con un effetto scorrimento pagina . Ecco un</a:t>
            </a:r>
          </a:p>
          <a:p>
            <a:r>
              <a:rPr lang="it-IT" dirty="0">
                <a:solidFill>
                  <a:srgbClr val="000000"/>
                </a:solidFill>
                <a:latin typeface="Calibri" panose="020F0502020204030204" pitchFamily="34" charset="0"/>
              </a:rPr>
              <a:t>video che ne illustra la semplicità</a:t>
            </a:r>
            <a:endParaRPr lang="it-IT" dirty="0"/>
          </a:p>
        </p:txBody>
      </p:sp>
    </p:spTree>
    <p:extLst>
      <p:ext uri="{BB962C8B-B14F-4D97-AF65-F5344CB8AC3E}">
        <p14:creationId xmlns:p14="http://schemas.microsoft.com/office/powerpoint/2010/main" val="34535145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8CD8223-F0C0-4533-8D65-A64441BFE1EE}"/>
              </a:ext>
            </a:extLst>
          </p:cNvPr>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3" name="Rettangolo 2">
            <a:extLst>
              <a:ext uri="{FF2B5EF4-FFF2-40B4-BE49-F238E27FC236}">
                <a16:creationId xmlns:a16="http://schemas.microsoft.com/office/drawing/2014/main" id="{022C555F-2A1A-4843-9832-8219B8F16FBF}"/>
              </a:ext>
            </a:extLst>
          </p:cNvPr>
          <p:cNvSpPr/>
          <p:nvPr/>
        </p:nvSpPr>
        <p:spPr>
          <a:xfrm>
            <a:off x="3047999" y="1108364"/>
            <a:ext cx="8146473" cy="2585323"/>
          </a:xfrm>
          <a:prstGeom prst="rect">
            <a:avLst/>
          </a:prstGeom>
        </p:spPr>
        <p:txBody>
          <a:bodyPr wrap="square">
            <a:spAutoFit/>
          </a:bodyPr>
          <a:lstStyle/>
          <a:p>
            <a:r>
              <a:rPr lang="it-IT" dirty="0"/>
              <a:t>Per quanto riguarda le altre due tipologie, con Indice e Due pagine, entrambi seguono le stesse regole.</a:t>
            </a:r>
          </a:p>
          <a:p>
            <a:r>
              <a:rPr lang="it-IT" dirty="0"/>
              <a:t>1- si seleziona il tasto Aggiungi Pagina e nell’editor che si rende disponibile si inseriscono i contenuti.</a:t>
            </a:r>
          </a:p>
          <a:p>
            <a:r>
              <a:rPr lang="it-IT" dirty="0"/>
              <a:t>2- Dopo aver reiterato l’operazione, eventualmente utilizzando i template grafici sul toolbar di sinistra, a lavoro finito si preme sul pulsante FINITO, CREA LIBRO. Premere successivamente sul pulsante Anteprima per verificare il lavoro svolto.</a:t>
            </a:r>
          </a:p>
          <a:p>
            <a:r>
              <a:rPr lang="it-IT" dirty="0"/>
              <a:t>Qui sotto un’immagine della pagina relativa ai libretti con Indice.</a:t>
            </a:r>
          </a:p>
        </p:txBody>
      </p:sp>
    </p:spTree>
    <p:extLst>
      <p:ext uri="{BB962C8B-B14F-4D97-AF65-F5344CB8AC3E}">
        <p14:creationId xmlns:p14="http://schemas.microsoft.com/office/powerpoint/2010/main" val="17715706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342F9DB-7743-433D-808D-29DF35FEB672}"/>
              </a:ext>
            </a:extLst>
          </p:cNvPr>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3" name="Rettangolo 2">
            <a:extLst>
              <a:ext uri="{FF2B5EF4-FFF2-40B4-BE49-F238E27FC236}">
                <a16:creationId xmlns:a16="http://schemas.microsoft.com/office/drawing/2014/main" id="{559A706A-432F-40D4-8BF7-7425092A0C39}"/>
              </a:ext>
            </a:extLst>
          </p:cNvPr>
          <p:cNvSpPr/>
          <p:nvPr/>
        </p:nvSpPr>
        <p:spPr>
          <a:xfrm>
            <a:off x="2205318" y="357167"/>
            <a:ext cx="9448800" cy="1631216"/>
          </a:xfrm>
          <a:prstGeom prst="rect">
            <a:avLst/>
          </a:prstGeom>
        </p:spPr>
        <p:txBody>
          <a:bodyPr wrap="square">
            <a:spAutoFit/>
          </a:bodyPr>
          <a:lstStyle/>
          <a:p>
            <a:r>
              <a:rPr lang="it-IT" sz="2800" b="1" dirty="0">
                <a:latin typeface="Calibri-Bold"/>
              </a:rPr>
              <a:t>LIBRO</a:t>
            </a:r>
          </a:p>
          <a:p>
            <a:r>
              <a:rPr lang="it-IT" dirty="0">
                <a:latin typeface="Calibri" panose="020F0502020204030204" pitchFamily="34" charset="0"/>
              </a:rPr>
              <a:t>Impari è nato per creare libri digitali, anche se poi, gli utenti hanno deciso un percorso</a:t>
            </a:r>
          </a:p>
          <a:p>
            <a:r>
              <a:rPr lang="it-IT" dirty="0">
                <a:latin typeface="Calibri" panose="020F0502020204030204" pitchFamily="34" charset="0"/>
              </a:rPr>
              <a:t>diverso e più articolato. Questo è quindi il primo player creato per i manuali scolastici e</a:t>
            </a:r>
          </a:p>
          <a:p>
            <a:r>
              <a:rPr lang="it-IT" dirty="0">
                <a:latin typeface="Calibri" panose="020F0502020204030204" pitchFamily="34" charset="0"/>
              </a:rPr>
              <a:t>verrà, non appena possibile, rinfrescato.</a:t>
            </a:r>
          </a:p>
          <a:p>
            <a:r>
              <a:rPr lang="it-IT" dirty="0">
                <a:latin typeface="Calibri" panose="020F0502020204030204" pitchFamily="34" charset="0"/>
              </a:rPr>
              <a:t>Un libro in formato html e Pdf, viene creato con la compilazione della seguente pagina.</a:t>
            </a:r>
            <a:endParaRPr lang="it-IT" dirty="0"/>
          </a:p>
        </p:txBody>
      </p:sp>
      <p:pic>
        <p:nvPicPr>
          <p:cNvPr id="4" name="Immagine 3">
            <a:extLst>
              <a:ext uri="{FF2B5EF4-FFF2-40B4-BE49-F238E27FC236}">
                <a16:creationId xmlns:a16="http://schemas.microsoft.com/office/drawing/2014/main" id="{70EE38CD-790A-4EBB-A886-9010576BC2A1}"/>
              </a:ext>
            </a:extLst>
          </p:cNvPr>
          <p:cNvPicPr>
            <a:picLocks noChangeAspect="1"/>
          </p:cNvPicPr>
          <p:nvPr/>
        </p:nvPicPr>
        <p:blipFill>
          <a:blip r:embed="rId2"/>
          <a:stretch>
            <a:fillRect/>
          </a:stretch>
        </p:blipFill>
        <p:spPr>
          <a:xfrm>
            <a:off x="4341117" y="1988383"/>
            <a:ext cx="6593636" cy="3150893"/>
          </a:xfrm>
          <a:prstGeom prst="rect">
            <a:avLst/>
          </a:prstGeom>
        </p:spPr>
      </p:pic>
      <p:sp>
        <p:nvSpPr>
          <p:cNvPr id="5" name="Rettangolo 4">
            <a:extLst>
              <a:ext uri="{FF2B5EF4-FFF2-40B4-BE49-F238E27FC236}">
                <a16:creationId xmlns:a16="http://schemas.microsoft.com/office/drawing/2014/main" id="{8CC106D4-CB00-4F07-A105-B155ED6337E8}"/>
              </a:ext>
            </a:extLst>
          </p:cNvPr>
          <p:cNvSpPr/>
          <p:nvPr/>
        </p:nvSpPr>
        <p:spPr>
          <a:xfrm>
            <a:off x="2026024" y="2241177"/>
            <a:ext cx="2079811" cy="2031325"/>
          </a:xfrm>
          <a:prstGeom prst="rect">
            <a:avLst/>
          </a:prstGeom>
        </p:spPr>
        <p:txBody>
          <a:bodyPr wrap="square">
            <a:spAutoFit/>
          </a:bodyPr>
          <a:lstStyle/>
          <a:p>
            <a:r>
              <a:rPr lang="it-IT" dirty="0">
                <a:latin typeface="Calibri" panose="020F0502020204030204" pitchFamily="34" charset="0"/>
              </a:rPr>
              <a:t>Successivamente, su </a:t>
            </a:r>
            <a:r>
              <a:rPr lang="it-IT" b="1" dirty="0">
                <a:latin typeface="Calibri-Bold"/>
              </a:rPr>
              <a:t>Modifica/Libro </a:t>
            </a:r>
            <a:r>
              <a:rPr lang="it-IT" dirty="0">
                <a:latin typeface="Calibri" panose="020F0502020204030204" pitchFamily="34" charset="0"/>
              </a:rPr>
              <a:t>si possono inserire i contenuti e visualizzare le</a:t>
            </a:r>
          </a:p>
          <a:p>
            <a:r>
              <a:rPr lang="it-IT" dirty="0">
                <a:latin typeface="Calibri" panose="020F0502020204030204" pitchFamily="34" charset="0"/>
              </a:rPr>
              <a:t>opzioni per pubblicare il libro.</a:t>
            </a:r>
            <a:endParaRPr lang="it-IT" dirty="0"/>
          </a:p>
        </p:txBody>
      </p:sp>
    </p:spTree>
    <p:extLst>
      <p:ext uri="{BB962C8B-B14F-4D97-AF65-F5344CB8AC3E}">
        <p14:creationId xmlns:p14="http://schemas.microsoft.com/office/powerpoint/2010/main" val="25573009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029F47C-98FF-48FC-9167-A3C541BB2084}"/>
              </a:ext>
            </a:extLst>
          </p:cNvPr>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3" name="Rettangolo 2">
            <a:extLst>
              <a:ext uri="{FF2B5EF4-FFF2-40B4-BE49-F238E27FC236}">
                <a16:creationId xmlns:a16="http://schemas.microsoft.com/office/drawing/2014/main" id="{CDE013B6-5515-45F6-9EFA-2B60333F94CF}"/>
              </a:ext>
            </a:extLst>
          </p:cNvPr>
          <p:cNvSpPr/>
          <p:nvPr/>
        </p:nvSpPr>
        <p:spPr>
          <a:xfrm>
            <a:off x="2097741" y="357168"/>
            <a:ext cx="9861177" cy="1908215"/>
          </a:xfrm>
          <a:prstGeom prst="rect">
            <a:avLst/>
          </a:prstGeom>
        </p:spPr>
        <p:txBody>
          <a:bodyPr wrap="square">
            <a:spAutoFit/>
          </a:bodyPr>
          <a:lstStyle/>
          <a:p>
            <a:r>
              <a:rPr lang="it-IT" sz="2800" b="1" dirty="0">
                <a:latin typeface="Calibri-Bold"/>
              </a:rPr>
              <a:t>Scrittura collaborativa</a:t>
            </a:r>
          </a:p>
          <a:p>
            <a:r>
              <a:rPr lang="it-IT" dirty="0">
                <a:latin typeface="Calibri" panose="020F0502020204030204" pitchFamily="34" charset="0"/>
              </a:rPr>
              <a:t>Impari mette a disposizione uno strumento per consentire a più studenti, o più utenti</a:t>
            </a:r>
          </a:p>
          <a:p>
            <a:r>
              <a:rPr lang="it-IT" dirty="0">
                <a:latin typeface="Calibri" panose="020F0502020204030204" pitchFamily="34" charset="0"/>
              </a:rPr>
              <a:t>in genere, di scrivere contemporaneamente su un unico file. Dopo aver creato il file di</a:t>
            </a:r>
          </a:p>
          <a:p>
            <a:r>
              <a:rPr lang="it-IT" dirty="0">
                <a:latin typeface="Calibri" panose="020F0502020204030204" pitchFamily="34" charset="0"/>
              </a:rPr>
              <a:t>scrittura collaborativa, affinché gli altri utenti possano inserire i loro contenuti, occorre</a:t>
            </a:r>
          </a:p>
          <a:p>
            <a:r>
              <a:rPr lang="it-IT" dirty="0">
                <a:latin typeface="Calibri" panose="020F0502020204030204" pitchFamily="34" charset="0"/>
              </a:rPr>
              <a:t>condividerne il link e successivamente salvarne il contenuto. In qualsiasi momento,</a:t>
            </a:r>
          </a:p>
          <a:p>
            <a:r>
              <a:rPr lang="it-IT" dirty="0">
                <a:latin typeface="Calibri" panose="020F0502020204030204" pitchFamily="34" charset="0"/>
              </a:rPr>
              <a:t>conoscendo il link, è possibile modificare il file.</a:t>
            </a:r>
            <a:endParaRPr lang="it-IT" dirty="0"/>
          </a:p>
        </p:txBody>
      </p:sp>
      <p:pic>
        <p:nvPicPr>
          <p:cNvPr id="4" name="Immagine 3">
            <a:extLst>
              <a:ext uri="{FF2B5EF4-FFF2-40B4-BE49-F238E27FC236}">
                <a16:creationId xmlns:a16="http://schemas.microsoft.com/office/drawing/2014/main" id="{ABD0D257-8ADC-48EC-91E9-A0F98415E6E2}"/>
              </a:ext>
            </a:extLst>
          </p:cNvPr>
          <p:cNvPicPr>
            <a:picLocks noChangeAspect="1"/>
          </p:cNvPicPr>
          <p:nvPr/>
        </p:nvPicPr>
        <p:blipFill>
          <a:blip r:embed="rId2"/>
          <a:stretch>
            <a:fillRect/>
          </a:stretch>
        </p:blipFill>
        <p:spPr>
          <a:xfrm>
            <a:off x="3083859" y="2385949"/>
            <a:ext cx="7100047" cy="3234629"/>
          </a:xfrm>
          <a:prstGeom prst="rect">
            <a:avLst/>
          </a:prstGeom>
        </p:spPr>
      </p:pic>
    </p:spTree>
    <p:extLst>
      <p:ext uri="{BB962C8B-B14F-4D97-AF65-F5344CB8AC3E}">
        <p14:creationId xmlns:p14="http://schemas.microsoft.com/office/powerpoint/2010/main" val="23797209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F841124-B2DA-464B-A87A-FA8905909298}"/>
              </a:ext>
            </a:extLst>
          </p:cNvPr>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3" name="Rettangolo 2">
            <a:extLst>
              <a:ext uri="{FF2B5EF4-FFF2-40B4-BE49-F238E27FC236}">
                <a16:creationId xmlns:a16="http://schemas.microsoft.com/office/drawing/2014/main" id="{A4026826-6847-4632-898D-BD45ABA46316}"/>
              </a:ext>
            </a:extLst>
          </p:cNvPr>
          <p:cNvSpPr/>
          <p:nvPr/>
        </p:nvSpPr>
        <p:spPr>
          <a:xfrm>
            <a:off x="3802583" y="251012"/>
            <a:ext cx="5395205" cy="369332"/>
          </a:xfrm>
          <a:prstGeom prst="rect">
            <a:avLst/>
          </a:prstGeom>
        </p:spPr>
        <p:txBody>
          <a:bodyPr wrap="square">
            <a:spAutoFit/>
          </a:bodyPr>
          <a:lstStyle/>
          <a:p>
            <a:r>
              <a:rPr lang="it-IT" b="1" dirty="0">
                <a:latin typeface="Calibri-Bold"/>
              </a:rPr>
              <a:t>Animazioni, quiz e personaggi in sintesi vocale</a:t>
            </a:r>
            <a:endParaRPr lang="it-IT" dirty="0"/>
          </a:p>
        </p:txBody>
      </p:sp>
      <p:pic>
        <p:nvPicPr>
          <p:cNvPr id="4" name="Immagine 3">
            <a:extLst>
              <a:ext uri="{FF2B5EF4-FFF2-40B4-BE49-F238E27FC236}">
                <a16:creationId xmlns:a16="http://schemas.microsoft.com/office/drawing/2014/main" id="{8B4FE61E-0925-4CB3-9BBE-FE45782ADAD6}"/>
              </a:ext>
            </a:extLst>
          </p:cNvPr>
          <p:cNvPicPr>
            <a:picLocks noChangeAspect="1"/>
          </p:cNvPicPr>
          <p:nvPr/>
        </p:nvPicPr>
        <p:blipFill>
          <a:blip r:embed="rId2"/>
          <a:stretch>
            <a:fillRect/>
          </a:stretch>
        </p:blipFill>
        <p:spPr>
          <a:xfrm>
            <a:off x="3710471" y="971888"/>
            <a:ext cx="5541105" cy="2862322"/>
          </a:xfrm>
          <a:prstGeom prst="rect">
            <a:avLst/>
          </a:prstGeom>
        </p:spPr>
      </p:pic>
      <p:sp>
        <p:nvSpPr>
          <p:cNvPr id="5" name="Rettangolo 4">
            <a:extLst>
              <a:ext uri="{FF2B5EF4-FFF2-40B4-BE49-F238E27FC236}">
                <a16:creationId xmlns:a16="http://schemas.microsoft.com/office/drawing/2014/main" id="{316F11A5-8290-477D-8567-710C8298A7A7}"/>
              </a:ext>
            </a:extLst>
          </p:cNvPr>
          <p:cNvSpPr/>
          <p:nvPr/>
        </p:nvSpPr>
        <p:spPr>
          <a:xfrm>
            <a:off x="1918447" y="3834210"/>
            <a:ext cx="9753599" cy="2862322"/>
          </a:xfrm>
          <a:prstGeom prst="rect">
            <a:avLst/>
          </a:prstGeom>
        </p:spPr>
        <p:txBody>
          <a:bodyPr wrap="square">
            <a:spAutoFit/>
          </a:bodyPr>
          <a:lstStyle/>
          <a:p>
            <a:r>
              <a:rPr lang="it-IT" dirty="0">
                <a:latin typeface="Calibri" panose="020F0502020204030204" pitchFamily="34" charset="0"/>
              </a:rPr>
              <a:t>Con questo strumento è possibile, utilizzando delle semplici slide, creare delle</a:t>
            </a:r>
          </a:p>
          <a:p>
            <a:r>
              <a:rPr lang="it-IT" dirty="0">
                <a:latin typeface="Calibri" panose="020F0502020204030204" pitchFamily="34" charset="0"/>
              </a:rPr>
              <a:t>presentazioni animate e opzionalmente convertirle in un video o in un quiz.</a:t>
            </a:r>
          </a:p>
          <a:p>
            <a:r>
              <a:rPr lang="it-IT" dirty="0">
                <a:latin typeface="Calibri" panose="020F0502020204030204" pitchFamily="34" charset="0"/>
              </a:rPr>
              <a:t>Lo strumento si caratterizza perché nelle slide è possibile inserire dei personaggi che in</a:t>
            </a:r>
          </a:p>
          <a:p>
            <a:r>
              <a:rPr lang="it-IT" b="1" dirty="0" err="1">
                <a:latin typeface="Calibri-Bold"/>
              </a:rPr>
              <a:t>lipsync</a:t>
            </a:r>
            <a:r>
              <a:rPr lang="it-IT" b="1" dirty="0">
                <a:latin typeface="Calibri-Bold"/>
              </a:rPr>
              <a:t> </a:t>
            </a:r>
            <a:r>
              <a:rPr lang="it-IT" dirty="0">
                <a:latin typeface="Calibri" panose="020F0502020204030204" pitchFamily="34" charset="0"/>
              </a:rPr>
              <a:t>presentano dei contenuti con la sintesi vocale che, abbinata al movimento</a:t>
            </a:r>
          </a:p>
          <a:p>
            <a:r>
              <a:rPr lang="it-IT" dirty="0">
                <a:latin typeface="Calibri" panose="020F0502020204030204" pitchFamily="34" charset="0"/>
              </a:rPr>
              <a:t>delle labbra dei personaggi in questione, rende le slide più gradevoli. Tutti gli oggetti di</a:t>
            </a:r>
          </a:p>
          <a:p>
            <a:r>
              <a:rPr lang="it-IT" dirty="0">
                <a:latin typeface="Calibri" panose="020F0502020204030204" pitchFamily="34" charset="0"/>
              </a:rPr>
              <a:t>questo modulo possono essere animati con più di 30 movimenti che, combinati</a:t>
            </a:r>
          </a:p>
          <a:p>
            <a:r>
              <a:rPr lang="it-IT" dirty="0">
                <a:latin typeface="Calibri" panose="020F0502020204030204" pitchFamily="34" charset="0"/>
              </a:rPr>
              <a:t>insieme, rendono le slide molto accattivanti.</a:t>
            </a:r>
          </a:p>
          <a:p>
            <a:r>
              <a:rPr lang="it-IT" dirty="0">
                <a:latin typeface="Calibri" panose="020F0502020204030204" pitchFamily="34" charset="0"/>
              </a:rPr>
              <a:t>Nei quiz è possibile inserire domande di tipo </a:t>
            </a:r>
            <a:r>
              <a:rPr lang="it-IT" b="1" dirty="0">
                <a:latin typeface="Calibri-Bold"/>
              </a:rPr>
              <a:t>Vero-Falso</a:t>
            </a:r>
            <a:r>
              <a:rPr lang="it-IT" dirty="0">
                <a:latin typeface="Calibri" panose="020F0502020204030204" pitchFamily="34" charset="0"/>
              </a:rPr>
              <a:t>, a </a:t>
            </a:r>
            <a:r>
              <a:rPr lang="it-IT" b="1" dirty="0">
                <a:latin typeface="Calibri-Bold"/>
              </a:rPr>
              <a:t>Scelta multipla </a:t>
            </a:r>
            <a:r>
              <a:rPr lang="it-IT" dirty="0">
                <a:latin typeface="Calibri" panose="020F0502020204030204" pitchFamily="34" charset="0"/>
              </a:rPr>
              <a:t>a 3 e a 4</a:t>
            </a:r>
          </a:p>
          <a:p>
            <a:r>
              <a:rPr lang="it-IT" dirty="0">
                <a:latin typeface="Calibri" panose="020F0502020204030204" pitchFamily="34" charset="0"/>
              </a:rPr>
              <a:t>alternative, un </a:t>
            </a:r>
            <a:r>
              <a:rPr lang="it-IT" b="1" dirty="0">
                <a:latin typeface="Calibri-Bold"/>
              </a:rPr>
              <a:t>Timer </a:t>
            </a:r>
            <a:r>
              <a:rPr lang="it-IT" dirty="0">
                <a:latin typeface="Calibri" panose="020F0502020204030204" pitchFamily="34" charset="0"/>
              </a:rPr>
              <a:t>per ciascuna risposta. E’ inoltre possibile decidere il peso delle</a:t>
            </a:r>
          </a:p>
          <a:p>
            <a:r>
              <a:rPr lang="it-IT" dirty="0">
                <a:latin typeface="Calibri" panose="020F0502020204030204" pitchFamily="34" charset="0"/>
              </a:rPr>
              <a:t>domande con la configurazione del sistema di valutazione.</a:t>
            </a:r>
            <a:endParaRPr lang="it-IT" dirty="0"/>
          </a:p>
        </p:txBody>
      </p:sp>
    </p:spTree>
    <p:extLst>
      <p:ext uri="{BB962C8B-B14F-4D97-AF65-F5344CB8AC3E}">
        <p14:creationId xmlns:p14="http://schemas.microsoft.com/office/powerpoint/2010/main" val="41070638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F4E0441-1AB7-41F2-9135-4608B510C31D}"/>
              </a:ext>
            </a:extLst>
          </p:cNvPr>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3" name="Rettangolo 2">
            <a:extLst>
              <a:ext uri="{FF2B5EF4-FFF2-40B4-BE49-F238E27FC236}">
                <a16:creationId xmlns:a16="http://schemas.microsoft.com/office/drawing/2014/main" id="{31C0B897-0166-4763-A015-B44DD20BDCEA}"/>
              </a:ext>
            </a:extLst>
          </p:cNvPr>
          <p:cNvSpPr/>
          <p:nvPr/>
        </p:nvSpPr>
        <p:spPr>
          <a:xfrm>
            <a:off x="1708879" y="0"/>
            <a:ext cx="10483121" cy="1323439"/>
          </a:xfrm>
          <a:prstGeom prst="rect">
            <a:avLst/>
          </a:prstGeom>
        </p:spPr>
        <p:txBody>
          <a:bodyPr wrap="square">
            <a:spAutoFit/>
          </a:bodyPr>
          <a:lstStyle/>
          <a:p>
            <a:r>
              <a:rPr lang="it-IT" sz="2800" b="1" dirty="0">
                <a:latin typeface="Calibri-Bold"/>
              </a:rPr>
              <a:t>Diagrammi, Mappe mentali e concettuali</a:t>
            </a:r>
          </a:p>
          <a:p>
            <a:r>
              <a:rPr lang="it-IT" dirty="0">
                <a:latin typeface="Calibri" panose="020F0502020204030204" pitchFamily="34" charset="0"/>
              </a:rPr>
              <a:t>Impari crede molto nelle mappe, tanto da aver prodotto ben 7 strumenti per la loro realizzazione, ognuno con una funzione particolare. La figura qui sotto rappresenta in </a:t>
            </a:r>
            <a:r>
              <a:rPr lang="it-IT" sz="1600" dirty="0"/>
              <a:t>maniera immediata i diversi strumenti che la piattaforma mette a disposizione per questo importante campo della didattica.</a:t>
            </a:r>
          </a:p>
        </p:txBody>
      </p:sp>
      <p:pic>
        <p:nvPicPr>
          <p:cNvPr id="4" name="Immagine 3">
            <a:extLst>
              <a:ext uri="{FF2B5EF4-FFF2-40B4-BE49-F238E27FC236}">
                <a16:creationId xmlns:a16="http://schemas.microsoft.com/office/drawing/2014/main" id="{51C67D2B-9042-4AA1-B380-E7D695F06282}"/>
              </a:ext>
            </a:extLst>
          </p:cNvPr>
          <p:cNvPicPr>
            <a:picLocks noChangeAspect="1"/>
          </p:cNvPicPr>
          <p:nvPr/>
        </p:nvPicPr>
        <p:blipFill>
          <a:blip r:embed="rId2"/>
          <a:stretch>
            <a:fillRect/>
          </a:stretch>
        </p:blipFill>
        <p:spPr>
          <a:xfrm>
            <a:off x="3157781" y="1483544"/>
            <a:ext cx="6570835" cy="5156117"/>
          </a:xfrm>
          <a:prstGeom prst="rect">
            <a:avLst/>
          </a:prstGeom>
        </p:spPr>
      </p:pic>
    </p:spTree>
    <p:extLst>
      <p:ext uri="{BB962C8B-B14F-4D97-AF65-F5344CB8AC3E}">
        <p14:creationId xmlns:p14="http://schemas.microsoft.com/office/powerpoint/2010/main" val="326669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B780D7E-E805-42A6-BC08-D99D57A18036}"/>
              </a:ext>
            </a:extLst>
          </p:cNvPr>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3" name="Rettangolo 2">
            <a:extLst>
              <a:ext uri="{FF2B5EF4-FFF2-40B4-BE49-F238E27FC236}">
                <a16:creationId xmlns:a16="http://schemas.microsoft.com/office/drawing/2014/main" id="{6B791327-DE7B-4498-829B-A21E375578AC}"/>
              </a:ext>
            </a:extLst>
          </p:cNvPr>
          <p:cNvSpPr/>
          <p:nvPr/>
        </p:nvSpPr>
        <p:spPr>
          <a:xfrm>
            <a:off x="2581835" y="412376"/>
            <a:ext cx="4407871" cy="369332"/>
          </a:xfrm>
          <a:prstGeom prst="rect">
            <a:avLst/>
          </a:prstGeom>
        </p:spPr>
        <p:txBody>
          <a:bodyPr wrap="square">
            <a:spAutoFit/>
          </a:bodyPr>
          <a:lstStyle/>
          <a:p>
            <a:r>
              <a:rPr lang="it-IT" b="1" dirty="0">
                <a:latin typeface="Calibri-Bold"/>
              </a:rPr>
              <a:t>Classe Capovolta</a:t>
            </a:r>
            <a:endParaRPr lang="it-IT" dirty="0"/>
          </a:p>
        </p:txBody>
      </p:sp>
      <p:pic>
        <p:nvPicPr>
          <p:cNvPr id="4" name="Immagine 3">
            <a:extLst>
              <a:ext uri="{FF2B5EF4-FFF2-40B4-BE49-F238E27FC236}">
                <a16:creationId xmlns:a16="http://schemas.microsoft.com/office/drawing/2014/main" id="{A1F70AD5-A6CE-4664-A008-21481BAEE93F}"/>
              </a:ext>
            </a:extLst>
          </p:cNvPr>
          <p:cNvPicPr>
            <a:picLocks noChangeAspect="1"/>
          </p:cNvPicPr>
          <p:nvPr/>
        </p:nvPicPr>
        <p:blipFill>
          <a:blip r:embed="rId2"/>
          <a:stretch>
            <a:fillRect/>
          </a:stretch>
        </p:blipFill>
        <p:spPr>
          <a:xfrm>
            <a:off x="7492221" y="357167"/>
            <a:ext cx="4235887" cy="5652874"/>
          </a:xfrm>
          <a:prstGeom prst="rect">
            <a:avLst/>
          </a:prstGeom>
        </p:spPr>
      </p:pic>
      <p:sp>
        <p:nvSpPr>
          <p:cNvPr id="5" name="Rettangolo 4">
            <a:extLst>
              <a:ext uri="{FF2B5EF4-FFF2-40B4-BE49-F238E27FC236}">
                <a16:creationId xmlns:a16="http://schemas.microsoft.com/office/drawing/2014/main" id="{78395F08-AB69-4D9D-9A11-7138E4252A18}"/>
              </a:ext>
            </a:extLst>
          </p:cNvPr>
          <p:cNvSpPr/>
          <p:nvPr/>
        </p:nvSpPr>
        <p:spPr>
          <a:xfrm>
            <a:off x="2581836" y="1057836"/>
            <a:ext cx="3980330" cy="2585323"/>
          </a:xfrm>
          <a:prstGeom prst="rect">
            <a:avLst/>
          </a:prstGeom>
        </p:spPr>
        <p:txBody>
          <a:bodyPr wrap="square">
            <a:spAutoFit/>
          </a:bodyPr>
          <a:lstStyle/>
          <a:p>
            <a:r>
              <a:rPr lang="it-IT" dirty="0">
                <a:latin typeface="Calibri" panose="020F0502020204030204" pitchFamily="34" charset="0"/>
              </a:rPr>
              <a:t>Come risulta anche semplicemente dal numero degli strumenti presenti in piattaforma, ben dodici, </a:t>
            </a:r>
            <a:r>
              <a:rPr lang="it-IT" b="1" dirty="0">
                <a:latin typeface="Calibri-Bold"/>
              </a:rPr>
              <a:t>Impari </a:t>
            </a:r>
            <a:r>
              <a:rPr lang="it-IT" dirty="0">
                <a:latin typeface="Calibri" panose="020F0502020204030204" pitchFamily="34" charset="0"/>
              </a:rPr>
              <a:t>dedica uno spazio particolare alla metodologia della classe capovolta, basata principalmente, anche se non solo, sulla elaborazione-produzione di</a:t>
            </a:r>
          </a:p>
          <a:p>
            <a:r>
              <a:rPr lang="it-IT" dirty="0">
                <a:latin typeface="Calibri" panose="020F0502020204030204" pitchFamily="34" charset="0"/>
              </a:rPr>
              <a:t>video didattici. Descriviamoli uno ad uno.</a:t>
            </a:r>
            <a:endParaRPr lang="it-IT" dirty="0"/>
          </a:p>
        </p:txBody>
      </p:sp>
      <p:sp>
        <p:nvSpPr>
          <p:cNvPr id="6" name="CasellaDiTesto 5">
            <a:extLst>
              <a:ext uri="{FF2B5EF4-FFF2-40B4-BE49-F238E27FC236}">
                <a16:creationId xmlns:a16="http://schemas.microsoft.com/office/drawing/2014/main" id="{55978E29-5DAB-43FF-956D-22057B4C123D}"/>
              </a:ext>
            </a:extLst>
          </p:cNvPr>
          <p:cNvSpPr txBox="1"/>
          <p:nvPr/>
        </p:nvSpPr>
        <p:spPr>
          <a:xfrm>
            <a:off x="2079812" y="4213412"/>
            <a:ext cx="5109882" cy="369332"/>
          </a:xfrm>
          <a:prstGeom prst="rect">
            <a:avLst/>
          </a:prstGeom>
          <a:noFill/>
        </p:spPr>
        <p:txBody>
          <a:bodyPr wrap="square" rtlCol="0">
            <a:spAutoFit/>
          </a:bodyPr>
          <a:lstStyle/>
          <a:p>
            <a:r>
              <a:rPr lang="it-IT" dirty="0">
                <a:hlinkClick r:id="rId3" tooltip="https://youtu.be/vWqGUEweiCk"/>
              </a:rPr>
              <a:t>La classe capovolta.</a:t>
            </a:r>
            <a:endParaRPr lang="it-IT" dirty="0"/>
          </a:p>
        </p:txBody>
      </p:sp>
      <p:pic>
        <p:nvPicPr>
          <p:cNvPr id="8" name="Elemento grafico 7" descr="Videocamera">
            <a:extLst>
              <a:ext uri="{FF2B5EF4-FFF2-40B4-BE49-F238E27FC236}">
                <a16:creationId xmlns:a16="http://schemas.microsoft.com/office/drawing/2014/main" id="{EFB5F059-5734-4B0A-9910-DB7E3C7F4B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5412" y="3756212"/>
            <a:ext cx="914400" cy="914400"/>
          </a:xfrm>
          <a:prstGeom prst="rect">
            <a:avLst/>
          </a:prstGeom>
        </p:spPr>
      </p:pic>
    </p:spTree>
    <p:extLst>
      <p:ext uri="{BB962C8B-B14F-4D97-AF65-F5344CB8AC3E}">
        <p14:creationId xmlns:p14="http://schemas.microsoft.com/office/powerpoint/2010/main" val="835024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569A474-AA8E-4516-8276-931B3B7303BB}"/>
              </a:ext>
            </a:extLst>
          </p:cNvPr>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3" name="Rettangolo 2">
            <a:extLst>
              <a:ext uri="{FF2B5EF4-FFF2-40B4-BE49-F238E27FC236}">
                <a16:creationId xmlns:a16="http://schemas.microsoft.com/office/drawing/2014/main" id="{08DB487D-F898-4CE2-82C4-82A1A1BCB5F9}"/>
              </a:ext>
            </a:extLst>
          </p:cNvPr>
          <p:cNvSpPr/>
          <p:nvPr/>
        </p:nvSpPr>
        <p:spPr>
          <a:xfrm>
            <a:off x="1775012" y="161365"/>
            <a:ext cx="10040470" cy="1477328"/>
          </a:xfrm>
          <a:prstGeom prst="rect">
            <a:avLst/>
          </a:prstGeom>
        </p:spPr>
        <p:txBody>
          <a:bodyPr wrap="square">
            <a:spAutoFit/>
          </a:bodyPr>
          <a:lstStyle/>
          <a:p>
            <a:r>
              <a:rPr lang="it-IT" b="1" dirty="0">
                <a:latin typeface="Calibri-Bold"/>
              </a:rPr>
              <a:t>COMPITO AUTENTICO</a:t>
            </a:r>
          </a:p>
          <a:p>
            <a:r>
              <a:rPr lang="it-IT" dirty="0">
                <a:latin typeface="Calibri" panose="020F0502020204030204" pitchFamily="34" charset="0"/>
              </a:rPr>
              <a:t>Questo tool è diretto allo studente al quale è assegnato un video che deve studiare. Su</a:t>
            </a:r>
          </a:p>
          <a:p>
            <a:r>
              <a:rPr lang="it-IT" dirty="0">
                <a:latin typeface="Calibri" panose="020F0502020204030204" pitchFamily="34" charset="0"/>
              </a:rPr>
              <a:t>di esso l’allievo individua le </a:t>
            </a:r>
            <a:r>
              <a:rPr lang="it-IT" b="1" dirty="0">
                <a:latin typeface="Calibri-Bold"/>
              </a:rPr>
              <a:t>parole chiave </a:t>
            </a:r>
            <a:r>
              <a:rPr lang="it-IT" dirty="0">
                <a:latin typeface="Calibri" panose="020F0502020204030204" pitchFamily="34" charset="0"/>
              </a:rPr>
              <a:t>che IMPARI trasforma in una mappa mentale,</a:t>
            </a:r>
          </a:p>
          <a:p>
            <a:r>
              <a:rPr lang="it-IT" dirty="0">
                <a:latin typeface="Calibri" panose="020F0502020204030204" pitchFamily="34" charset="0"/>
              </a:rPr>
              <a:t>prende appunti per creare </a:t>
            </a:r>
            <a:r>
              <a:rPr lang="it-IT" b="1" dirty="0">
                <a:latin typeface="Calibri-Bold"/>
              </a:rPr>
              <a:t>annotazioni</a:t>
            </a:r>
            <a:r>
              <a:rPr lang="it-IT" dirty="0">
                <a:latin typeface="Calibri" panose="020F0502020204030204" pitchFamily="34" charset="0"/>
              </a:rPr>
              <a:t>, produce </a:t>
            </a:r>
            <a:r>
              <a:rPr lang="it-IT" b="1" dirty="0">
                <a:latin typeface="Calibri-Bold"/>
              </a:rPr>
              <a:t>schemi </a:t>
            </a:r>
            <a:r>
              <a:rPr lang="it-IT" dirty="0">
                <a:latin typeface="Calibri" panose="020F0502020204030204" pitchFamily="34" charset="0"/>
              </a:rPr>
              <a:t>ed infine </a:t>
            </a:r>
            <a:r>
              <a:rPr lang="it-IT" b="1" dirty="0">
                <a:latin typeface="Calibri-Bold"/>
              </a:rPr>
              <a:t>riassume </a:t>
            </a:r>
            <a:r>
              <a:rPr lang="it-IT" dirty="0">
                <a:latin typeface="Calibri" panose="020F0502020204030204" pitchFamily="34" charset="0"/>
              </a:rPr>
              <a:t>con testo o</a:t>
            </a:r>
          </a:p>
          <a:p>
            <a:r>
              <a:rPr lang="it-IT" dirty="0">
                <a:latin typeface="Calibri" panose="020F0502020204030204" pitchFamily="34" charset="0"/>
              </a:rPr>
              <a:t>con un altro </a:t>
            </a:r>
            <a:r>
              <a:rPr lang="it-IT" b="1" dirty="0">
                <a:latin typeface="Calibri-Bold"/>
              </a:rPr>
              <a:t>video </a:t>
            </a:r>
            <a:r>
              <a:rPr lang="it-IT" dirty="0">
                <a:latin typeface="Calibri" panose="020F0502020204030204" pitchFamily="34" charset="0"/>
              </a:rPr>
              <a:t>il contenuto appreso, da mostrare al suo docente o alla classe.</a:t>
            </a:r>
            <a:endParaRPr lang="it-IT" dirty="0"/>
          </a:p>
        </p:txBody>
      </p:sp>
      <p:sp>
        <p:nvSpPr>
          <p:cNvPr id="4" name="CasellaDiTesto 3">
            <a:extLst>
              <a:ext uri="{FF2B5EF4-FFF2-40B4-BE49-F238E27FC236}">
                <a16:creationId xmlns:a16="http://schemas.microsoft.com/office/drawing/2014/main" id="{732CA3C7-C02B-43E5-8239-1EBC24CC5EE7}"/>
              </a:ext>
            </a:extLst>
          </p:cNvPr>
          <p:cNvSpPr txBox="1"/>
          <p:nvPr/>
        </p:nvSpPr>
        <p:spPr>
          <a:xfrm>
            <a:off x="1775013" y="1900518"/>
            <a:ext cx="6639146" cy="369332"/>
          </a:xfrm>
          <a:prstGeom prst="rect">
            <a:avLst/>
          </a:prstGeom>
          <a:noFill/>
        </p:spPr>
        <p:txBody>
          <a:bodyPr wrap="square" rtlCol="0">
            <a:spAutoFit/>
          </a:bodyPr>
          <a:lstStyle/>
          <a:p>
            <a:r>
              <a:rPr lang="it-IT" dirty="0">
                <a:hlinkClick r:id="rId2" tooltip="https://youtu.be/RCuWtAfgbtA"/>
              </a:rPr>
              <a:t>Video compito</a:t>
            </a:r>
            <a:endParaRPr lang="it-IT" dirty="0"/>
          </a:p>
        </p:txBody>
      </p:sp>
      <p:sp>
        <p:nvSpPr>
          <p:cNvPr id="5" name="Rettangolo 4">
            <a:extLst>
              <a:ext uri="{FF2B5EF4-FFF2-40B4-BE49-F238E27FC236}">
                <a16:creationId xmlns:a16="http://schemas.microsoft.com/office/drawing/2014/main" id="{EB05E240-9BED-44B8-8034-15027215AEDB}"/>
              </a:ext>
            </a:extLst>
          </p:cNvPr>
          <p:cNvSpPr/>
          <p:nvPr/>
        </p:nvSpPr>
        <p:spPr>
          <a:xfrm>
            <a:off x="1326776" y="2269850"/>
            <a:ext cx="10865224" cy="3816429"/>
          </a:xfrm>
          <a:prstGeom prst="rect">
            <a:avLst/>
          </a:prstGeom>
        </p:spPr>
        <p:txBody>
          <a:bodyPr wrap="square">
            <a:spAutoFit/>
          </a:bodyPr>
          <a:lstStyle/>
          <a:p>
            <a:r>
              <a:rPr lang="it-IT" b="1" dirty="0">
                <a:solidFill>
                  <a:srgbClr val="000000"/>
                </a:solidFill>
                <a:latin typeface="Calibri-Bold"/>
              </a:rPr>
              <a:t>ANNOTAZIONI IN HTML</a:t>
            </a:r>
          </a:p>
          <a:p>
            <a:r>
              <a:rPr lang="it-IT" dirty="0">
                <a:solidFill>
                  <a:srgbClr val="000000"/>
                </a:solidFill>
                <a:latin typeface="Calibri" panose="020F0502020204030204" pitchFamily="34" charset="0"/>
              </a:rPr>
              <a:t>Il video YT assegnato viene arricchito con sottotitoli, slide, immagini, video e altri oggetti HTML che vengono sincronizzati con l'avanzamento del video di partenza.</a:t>
            </a:r>
          </a:p>
          <a:p>
            <a:r>
              <a:rPr lang="it-IT" sz="1600" dirty="0">
                <a:solidFill>
                  <a:srgbClr val="000000"/>
                </a:solidFill>
                <a:latin typeface="Calibri" panose="020F0502020204030204" pitchFamily="34" charset="0"/>
              </a:rPr>
              <a:t>Con questo strumento è possibile arricchire un video, per esempio, per rendere più interessante una lezione</a:t>
            </a:r>
          </a:p>
          <a:p>
            <a:r>
              <a:rPr lang="it-IT" sz="1600" dirty="0">
                <a:solidFill>
                  <a:srgbClr val="000000"/>
                </a:solidFill>
                <a:latin typeface="Calibri" panose="020F0502020204030204" pitchFamily="34" charset="0"/>
              </a:rPr>
              <a:t>capovolta. Quando viene eseguito, il video arricchito contiene una struttura di navigazione interna per rilasciare,</a:t>
            </a:r>
          </a:p>
          <a:p>
            <a:r>
              <a:rPr lang="it-IT" sz="1600" dirty="0">
                <a:solidFill>
                  <a:srgbClr val="000000"/>
                </a:solidFill>
                <a:latin typeface="Calibri" panose="020F0502020204030204" pitchFamily="34" charset="0"/>
              </a:rPr>
              <a:t>raggiunto un certo intorno o millisecondo, delle informazioni da associare al video. La procedura permette di</a:t>
            </a:r>
          </a:p>
          <a:p>
            <a:r>
              <a:rPr lang="it-IT" sz="1600" dirty="0">
                <a:solidFill>
                  <a:srgbClr val="000000"/>
                </a:solidFill>
                <a:latin typeface="Calibri" panose="020F0502020204030204" pitchFamily="34" charset="0"/>
              </a:rPr>
              <a:t>associare una slide che può contenere altro testo (opzione </a:t>
            </a:r>
            <a:r>
              <a:rPr lang="it-IT" sz="1600" b="1" dirty="0">
                <a:solidFill>
                  <a:srgbClr val="000000"/>
                </a:solidFill>
                <a:latin typeface="Calibri-Bold"/>
              </a:rPr>
              <a:t>solo testo </a:t>
            </a:r>
            <a:r>
              <a:rPr lang="it-IT" sz="1600" dirty="0">
                <a:solidFill>
                  <a:srgbClr val="000000"/>
                </a:solidFill>
                <a:latin typeface="Calibri" panose="020F0502020204030204" pitchFamily="34" charset="0"/>
              </a:rPr>
              <a:t>) oppure qualsiasi oggetto html nel caso</a:t>
            </a:r>
          </a:p>
          <a:p>
            <a:r>
              <a:rPr lang="it-IT" sz="1600" dirty="0">
                <a:solidFill>
                  <a:srgbClr val="000000"/>
                </a:solidFill>
                <a:latin typeface="Calibri" panose="020F0502020204030204" pitchFamily="34" charset="0"/>
              </a:rPr>
              <a:t>dell'opzione </a:t>
            </a:r>
            <a:r>
              <a:rPr lang="it-IT" sz="1600" b="1" dirty="0">
                <a:solidFill>
                  <a:srgbClr val="000000"/>
                </a:solidFill>
                <a:latin typeface="Calibri-Bold"/>
              </a:rPr>
              <a:t>html</a:t>
            </a:r>
            <a:r>
              <a:rPr lang="it-IT" sz="1600" dirty="0">
                <a:solidFill>
                  <a:srgbClr val="000000"/>
                </a:solidFill>
                <a:latin typeface="Calibri" panose="020F0502020204030204" pitchFamily="34" charset="0"/>
              </a:rPr>
              <a:t>. E' stato progettato per i seguenti contesti educativi (ma voi ne potete individuare altri..):</a:t>
            </a:r>
          </a:p>
          <a:p>
            <a:r>
              <a:rPr lang="it-IT" dirty="0">
                <a:solidFill>
                  <a:srgbClr val="000000"/>
                </a:solidFill>
                <a:latin typeface="Calibri" panose="020F0502020204030204" pitchFamily="34" charset="0"/>
              </a:rPr>
              <a:t>1- si associa al parlato il testo relativo, in modo da fornire un servizio per chi ha problemi di udito</a:t>
            </a:r>
          </a:p>
          <a:p>
            <a:r>
              <a:rPr lang="it-IT" dirty="0">
                <a:solidFill>
                  <a:srgbClr val="000000"/>
                </a:solidFill>
                <a:latin typeface="Calibri" panose="020F0502020204030204" pitchFamily="34" charset="0"/>
              </a:rPr>
              <a:t>2- se si introducono delle parole chiave, è più facile seguire il video;</a:t>
            </a:r>
          </a:p>
          <a:p>
            <a:r>
              <a:rPr lang="it-IT" dirty="0">
                <a:solidFill>
                  <a:srgbClr val="000000"/>
                </a:solidFill>
                <a:latin typeface="Calibri" panose="020F0502020204030204" pitchFamily="34" charset="0"/>
              </a:rPr>
              <a:t>3- i sottotitoli in più lingue possono arricchiscono l'apprendimento di una lingua straniera;</a:t>
            </a:r>
          </a:p>
          <a:p>
            <a:r>
              <a:rPr lang="it-IT" dirty="0">
                <a:solidFill>
                  <a:srgbClr val="000000"/>
                </a:solidFill>
                <a:latin typeface="Calibri" panose="020F0502020204030204" pitchFamily="34" charset="0"/>
              </a:rPr>
              <a:t>4- dato un video, si possono inserire contenuti personali per rendere il video fruibile anche a chi non ne capisce il</a:t>
            </a:r>
          </a:p>
          <a:p>
            <a:r>
              <a:rPr lang="it-IT" dirty="0">
                <a:solidFill>
                  <a:srgbClr val="000000"/>
                </a:solidFill>
                <a:latin typeface="Calibri" panose="020F0502020204030204" pitchFamily="34" charset="0"/>
              </a:rPr>
              <a:t>linguaggio.</a:t>
            </a:r>
          </a:p>
          <a:p>
            <a:endParaRPr lang="it-IT" dirty="0">
              <a:solidFill>
                <a:srgbClr val="0000FF"/>
              </a:solidFill>
              <a:latin typeface="Calibri" panose="020F0502020204030204" pitchFamily="34" charset="0"/>
            </a:endParaRPr>
          </a:p>
        </p:txBody>
      </p:sp>
      <p:sp>
        <p:nvSpPr>
          <p:cNvPr id="6" name="CasellaDiTesto 5">
            <a:extLst>
              <a:ext uri="{FF2B5EF4-FFF2-40B4-BE49-F238E27FC236}">
                <a16:creationId xmlns:a16="http://schemas.microsoft.com/office/drawing/2014/main" id="{6C39409E-00D0-4919-9AEF-35835ADB54CF}"/>
              </a:ext>
            </a:extLst>
          </p:cNvPr>
          <p:cNvSpPr txBox="1"/>
          <p:nvPr/>
        </p:nvSpPr>
        <p:spPr>
          <a:xfrm>
            <a:off x="2443396" y="6130437"/>
            <a:ext cx="3903615" cy="369332"/>
          </a:xfrm>
          <a:prstGeom prst="rect">
            <a:avLst/>
          </a:prstGeom>
          <a:noFill/>
        </p:spPr>
        <p:txBody>
          <a:bodyPr wrap="square" rtlCol="0">
            <a:spAutoFit/>
          </a:bodyPr>
          <a:lstStyle/>
          <a:p>
            <a:r>
              <a:rPr lang="it-IT" dirty="0">
                <a:hlinkClick r:id="rId3" tooltip="https://youtu.be/bzRCEYWMF6Q"/>
              </a:rPr>
              <a:t>Impari, annota un video.</a:t>
            </a:r>
            <a:endParaRPr lang="it-IT" dirty="0"/>
          </a:p>
        </p:txBody>
      </p:sp>
      <p:pic>
        <p:nvPicPr>
          <p:cNvPr id="8" name="Elemento grafico 7" descr="Videocamera">
            <a:extLst>
              <a:ext uri="{FF2B5EF4-FFF2-40B4-BE49-F238E27FC236}">
                <a16:creationId xmlns:a16="http://schemas.microsoft.com/office/drawing/2014/main" id="{6FFDE6ED-8125-4D69-A80E-2DC3C6B073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8996" y="5782235"/>
            <a:ext cx="914400" cy="914400"/>
          </a:xfrm>
          <a:prstGeom prst="rect">
            <a:avLst/>
          </a:prstGeom>
        </p:spPr>
      </p:pic>
      <p:pic>
        <p:nvPicPr>
          <p:cNvPr id="10" name="Elemento grafico 9" descr="Videocamera">
            <a:extLst>
              <a:ext uri="{FF2B5EF4-FFF2-40B4-BE49-F238E27FC236}">
                <a16:creationId xmlns:a16="http://schemas.microsoft.com/office/drawing/2014/main" id="{B852C59A-A533-485F-89EC-296770858C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9576" y="1443318"/>
            <a:ext cx="914400" cy="914400"/>
          </a:xfrm>
          <a:prstGeom prst="rect">
            <a:avLst/>
          </a:prstGeom>
        </p:spPr>
      </p:pic>
    </p:spTree>
    <p:extLst>
      <p:ext uri="{BB962C8B-B14F-4D97-AF65-F5344CB8AC3E}">
        <p14:creationId xmlns:p14="http://schemas.microsoft.com/office/powerpoint/2010/main" val="5371234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2FE6385-7ECC-41AC-A34F-5B9F05F1BE29}"/>
              </a:ext>
            </a:extLst>
          </p:cNvPr>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3" name="Rettangolo 2">
            <a:extLst>
              <a:ext uri="{FF2B5EF4-FFF2-40B4-BE49-F238E27FC236}">
                <a16:creationId xmlns:a16="http://schemas.microsoft.com/office/drawing/2014/main" id="{0D2BBA7A-8851-43DE-A287-91766FBA5DF2}"/>
              </a:ext>
            </a:extLst>
          </p:cNvPr>
          <p:cNvSpPr/>
          <p:nvPr/>
        </p:nvSpPr>
        <p:spPr>
          <a:xfrm>
            <a:off x="1813810" y="1855801"/>
            <a:ext cx="9694086" cy="2031325"/>
          </a:xfrm>
          <a:prstGeom prst="rect">
            <a:avLst/>
          </a:prstGeom>
        </p:spPr>
        <p:txBody>
          <a:bodyPr wrap="square">
            <a:spAutoFit/>
          </a:bodyPr>
          <a:lstStyle/>
          <a:p>
            <a:r>
              <a:rPr lang="it-IT" b="1" dirty="0">
                <a:latin typeface="Calibri-Bold"/>
              </a:rPr>
              <a:t>ANNOTAZIONI CON LA LIM</a:t>
            </a:r>
          </a:p>
          <a:p>
            <a:r>
              <a:rPr lang="it-IT" dirty="0">
                <a:latin typeface="Calibri" panose="020F0502020204030204" pitchFamily="34" charset="0"/>
              </a:rPr>
              <a:t>Una volta individuato un video e mentre lo si esegue, il docente (ma anche un alunno),</a:t>
            </a:r>
          </a:p>
          <a:p>
            <a:r>
              <a:rPr lang="it-IT" dirty="0">
                <a:latin typeface="Calibri" panose="020F0502020204030204" pitchFamily="34" charset="0"/>
              </a:rPr>
              <a:t>in una classe dotata di LIM, può costruire al volo delle slide che risultano annotazioni</a:t>
            </a:r>
          </a:p>
          <a:p>
            <a:r>
              <a:rPr lang="it-IT" dirty="0">
                <a:latin typeface="Calibri" panose="020F0502020204030204" pitchFamily="34" charset="0"/>
              </a:rPr>
              <a:t>del video in questione.</a:t>
            </a:r>
          </a:p>
          <a:p>
            <a:r>
              <a:rPr lang="it-IT" dirty="0">
                <a:latin typeface="Calibri" panose="020F0502020204030204" pitchFamily="34" charset="0"/>
              </a:rPr>
              <a:t>Per illustrare la procedura vi proponiamo un video dove, non avendo la LIM all’atto</a:t>
            </a:r>
          </a:p>
          <a:p>
            <a:r>
              <a:rPr lang="it-IT" dirty="0">
                <a:latin typeface="Calibri" panose="020F0502020204030204" pitchFamily="34" charset="0"/>
              </a:rPr>
              <a:t>della produzione, le annotazioni vengono prese con il mouse (il risultato ovviamente è</a:t>
            </a:r>
          </a:p>
          <a:p>
            <a:r>
              <a:rPr lang="it-IT" dirty="0">
                <a:latin typeface="Calibri" panose="020F0502020204030204" pitchFamily="34" charset="0"/>
              </a:rPr>
              <a:t>scadente, voi immaginatelo con la LIM).</a:t>
            </a:r>
            <a:endParaRPr lang="it-IT" dirty="0"/>
          </a:p>
        </p:txBody>
      </p:sp>
      <p:sp>
        <p:nvSpPr>
          <p:cNvPr id="4" name="CasellaDiTesto 3">
            <a:extLst>
              <a:ext uri="{FF2B5EF4-FFF2-40B4-BE49-F238E27FC236}">
                <a16:creationId xmlns:a16="http://schemas.microsoft.com/office/drawing/2014/main" id="{0A617E4F-291C-46D8-9F99-9F1691E3D614}"/>
              </a:ext>
            </a:extLst>
          </p:cNvPr>
          <p:cNvSpPr txBox="1"/>
          <p:nvPr/>
        </p:nvSpPr>
        <p:spPr>
          <a:xfrm>
            <a:off x="2638268" y="5306518"/>
            <a:ext cx="4676931" cy="369332"/>
          </a:xfrm>
          <a:prstGeom prst="rect">
            <a:avLst/>
          </a:prstGeom>
          <a:noFill/>
        </p:spPr>
        <p:txBody>
          <a:bodyPr wrap="square" rtlCol="0">
            <a:spAutoFit/>
          </a:bodyPr>
          <a:lstStyle/>
          <a:p>
            <a:r>
              <a:rPr lang="it-IT" dirty="0">
                <a:hlinkClick r:id="rId2" tooltip="https://youtu.be/-RwQrMeuYHk"/>
              </a:rPr>
              <a:t>Impari annota video</a:t>
            </a:r>
            <a:endParaRPr lang="it-IT" dirty="0"/>
          </a:p>
        </p:txBody>
      </p:sp>
      <p:pic>
        <p:nvPicPr>
          <p:cNvPr id="6" name="Elemento grafico 5" descr="Videocamera">
            <a:extLst>
              <a:ext uri="{FF2B5EF4-FFF2-40B4-BE49-F238E27FC236}">
                <a16:creationId xmlns:a16="http://schemas.microsoft.com/office/drawing/2014/main" id="{2F6D520D-02FB-4EB6-8C3F-1FAF281A94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3868" y="4849318"/>
            <a:ext cx="914400" cy="914400"/>
          </a:xfrm>
          <a:prstGeom prst="rect">
            <a:avLst/>
          </a:prstGeom>
        </p:spPr>
      </p:pic>
    </p:spTree>
    <p:extLst>
      <p:ext uri="{BB962C8B-B14F-4D97-AF65-F5344CB8AC3E}">
        <p14:creationId xmlns:p14="http://schemas.microsoft.com/office/powerpoint/2010/main" val="3054312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909C903-EF14-4ED4-9C25-26EA9E4818BC}"/>
              </a:ext>
            </a:extLst>
          </p:cNvPr>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3" name="Rettangolo 2">
            <a:extLst>
              <a:ext uri="{FF2B5EF4-FFF2-40B4-BE49-F238E27FC236}">
                <a16:creationId xmlns:a16="http://schemas.microsoft.com/office/drawing/2014/main" id="{EEFBADFA-3EB6-4B0F-BC01-038B44C65EB6}"/>
              </a:ext>
            </a:extLst>
          </p:cNvPr>
          <p:cNvSpPr/>
          <p:nvPr/>
        </p:nvSpPr>
        <p:spPr>
          <a:xfrm>
            <a:off x="3047999" y="197346"/>
            <a:ext cx="8459895" cy="3693319"/>
          </a:xfrm>
          <a:prstGeom prst="rect">
            <a:avLst/>
          </a:prstGeom>
        </p:spPr>
        <p:txBody>
          <a:bodyPr wrap="square">
            <a:spAutoFit/>
          </a:bodyPr>
          <a:lstStyle/>
          <a:p>
            <a:r>
              <a:rPr lang="it-IT" b="1" dirty="0">
                <a:latin typeface="Calibri-Bold"/>
              </a:rPr>
              <a:t>CREA MAPPA MENTRE ESEGUI IL VIDEO (metodo 1, 2 e 3)</a:t>
            </a:r>
          </a:p>
          <a:p>
            <a:r>
              <a:rPr lang="it-IT" dirty="0">
                <a:latin typeface="Calibri" panose="020F0502020204030204" pitchFamily="34" charset="0"/>
              </a:rPr>
              <a:t>In questo caso si crea una mappa mentale a partire dall’ascolto del video, mettendo in</a:t>
            </a:r>
          </a:p>
          <a:p>
            <a:r>
              <a:rPr lang="it-IT" dirty="0">
                <a:latin typeface="Calibri" panose="020F0502020204030204" pitchFamily="34" charset="0"/>
              </a:rPr>
              <a:t>pausa lo stesso quando serve, cercando di individuarne la struttura attraverso dei nodi</a:t>
            </a:r>
          </a:p>
          <a:p>
            <a:r>
              <a:rPr lang="it-IT" dirty="0">
                <a:latin typeface="Calibri" panose="020F0502020204030204" pitchFamily="34" charset="0"/>
              </a:rPr>
              <a:t>della mappa stessa. Si consiglia di ascoltare il video uno volta e di costruire la mappa</a:t>
            </a:r>
          </a:p>
          <a:p>
            <a:r>
              <a:rPr lang="it-IT" dirty="0">
                <a:latin typeface="Calibri" panose="020F0502020204030204" pitchFamily="34" charset="0"/>
              </a:rPr>
              <a:t>con il secondo ascolto. E’ possibile creare la mappa con lo strumento elenco puntato,</a:t>
            </a:r>
          </a:p>
          <a:p>
            <a:r>
              <a:rPr lang="it-IT" dirty="0">
                <a:latin typeface="Calibri" panose="020F0502020204030204" pitchFamily="34" charset="0"/>
              </a:rPr>
              <a:t>con lo strumento mappa Completa o mappa Grafica.</a:t>
            </a:r>
          </a:p>
          <a:p>
            <a:r>
              <a:rPr lang="it-IT" b="1" dirty="0">
                <a:latin typeface="Calibri-Bold"/>
              </a:rPr>
              <a:t>PRODUZIONE DI UN VIDEO</a:t>
            </a:r>
          </a:p>
          <a:p>
            <a:r>
              <a:rPr lang="it-IT" dirty="0">
                <a:latin typeface="Calibri" panose="020F0502020204030204" pitchFamily="34" charset="0"/>
              </a:rPr>
              <a:t>Da una semplice pagina web, senza che sia necessario alcun codec o alcun plug-in,</a:t>
            </a:r>
          </a:p>
          <a:p>
            <a:r>
              <a:rPr lang="it-IT" dirty="0">
                <a:latin typeface="Calibri" panose="020F0502020204030204" pitchFamily="34" charset="0"/>
              </a:rPr>
              <a:t>Impari permette di creare un video che registra la webcam e il parlato per mezzo del</a:t>
            </a:r>
          </a:p>
          <a:p>
            <a:r>
              <a:rPr lang="it-IT" dirty="0">
                <a:latin typeface="Calibri" panose="020F0502020204030204" pitchFamily="34" charset="0"/>
              </a:rPr>
              <a:t>microfono. Nella produzione ci si può servire di un </a:t>
            </a:r>
            <a:r>
              <a:rPr lang="it-IT" b="1" dirty="0" err="1">
                <a:latin typeface="Calibri-Bold"/>
              </a:rPr>
              <a:t>teleprompter</a:t>
            </a:r>
            <a:r>
              <a:rPr lang="it-IT" dirty="0">
                <a:latin typeface="Calibri" panose="020F0502020204030204" pitchFamily="34" charset="0"/>
              </a:rPr>
              <a:t>, il classico gobbo</a:t>
            </a:r>
          </a:p>
          <a:p>
            <a:r>
              <a:rPr lang="it-IT" dirty="0">
                <a:latin typeface="Calibri" panose="020F0502020204030204" pitchFamily="34" charset="0"/>
              </a:rPr>
              <a:t>della TV con testo scorrevole. Poiché si legge questo testo di fronte alla webcam si dà</a:t>
            </a:r>
          </a:p>
          <a:p>
            <a:r>
              <a:rPr lang="it-IT" dirty="0">
                <a:latin typeface="Calibri" panose="020F0502020204030204" pitchFamily="34" charset="0"/>
              </a:rPr>
              <a:t>l’impressione di recitare ricordando a memoria l’intero contenuto, anziché leggere.</a:t>
            </a:r>
          </a:p>
          <a:p>
            <a:r>
              <a:rPr lang="it-IT" dirty="0">
                <a:latin typeface="Calibri" panose="020F0502020204030204" pitchFamily="34" charset="0"/>
              </a:rPr>
              <a:t>Alla fine del processo il video può essere scaricato sul PC e visto con il solo Browser.</a:t>
            </a:r>
            <a:endParaRPr lang="it-IT" dirty="0"/>
          </a:p>
        </p:txBody>
      </p:sp>
      <p:sp>
        <p:nvSpPr>
          <p:cNvPr id="5" name="CasellaDiTesto 4">
            <a:extLst>
              <a:ext uri="{FF2B5EF4-FFF2-40B4-BE49-F238E27FC236}">
                <a16:creationId xmlns:a16="http://schemas.microsoft.com/office/drawing/2014/main" id="{A0F794B0-C61A-4C68-AD16-20277769B81E}"/>
              </a:ext>
            </a:extLst>
          </p:cNvPr>
          <p:cNvSpPr txBox="1"/>
          <p:nvPr/>
        </p:nvSpPr>
        <p:spPr>
          <a:xfrm>
            <a:off x="3047999" y="4317167"/>
            <a:ext cx="4866808" cy="929390"/>
          </a:xfrm>
          <a:prstGeom prst="rect">
            <a:avLst/>
          </a:prstGeom>
          <a:noFill/>
        </p:spPr>
        <p:txBody>
          <a:bodyPr wrap="square" rtlCol="0">
            <a:spAutoFit/>
          </a:bodyPr>
          <a:lstStyle/>
          <a:p>
            <a:endParaRPr lang="it-IT" dirty="0"/>
          </a:p>
        </p:txBody>
      </p:sp>
      <p:pic>
        <p:nvPicPr>
          <p:cNvPr id="7" name="Elemento grafico 6" descr="Videocamera">
            <a:hlinkClick r:id="rId2" tooltip="https://youtu.be/AG2TayEkyYk"/>
            <a:extLst>
              <a:ext uri="{FF2B5EF4-FFF2-40B4-BE49-F238E27FC236}">
                <a16:creationId xmlns:a16="http://schemas.microsoft.com/office/drawing/2014/main" id="{D7D3DD94-D599-40A0-98EF-2598D7AD46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5422" y="4317167"/>
            <a:ext cx="1121765" cy="914400"/>
          </a:xfrm>
          <a:prstGeom prst="rect">
            <a:avLst/>
          </a:prstGeom>
        </p:spPr>
      </p:pic>
    </p:spTree>
    <p:extLst>
      <p:ext uri="{BB962C8B-B14F-4D97-AF65-F5344CB8AC3E}">
        <p14:creationId xmlns:p14="http://schemas.microsoft.com/office/powerpoint/2010/main" val="23401721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835B7D7-95FB-4C4B-8302-6B309F4DFA8B}"/>
              </a:ext>
            </a:extLst>
          </p:cNvPr>
          <p:cNvSpPr>
            <a:spLocks noGrp="1"/>
          </p:cNvSpPr>
          <p:nvPr>
            <p:ph type="dt" sz="half" idx="10"/>
          </p:nvPr>
        </p:nvSpPr>
        <p:spPr/>
        <p:txBody>
          <a:bodyPr/>
          <a:lstStyle/>
          <a:p>
            <a:pPr rtl="0"/>
            <a:fld id="{6CC19903-FCE7-40DD-9ABE-472E27EE3DF9}" type="datetime1">
              <a:rPr lang="it-IT" smtClean="0"/>
              <a:t>18/05/2020</a:t>
            </a:fld>
            <a:endParaRPr lang="en-US"/>
          </a:p>
        </p:txBody>
      </p:sp>
      <p:sp>
        <p:nvSpPr>
          <p:cNvPr id="3" name="Rettangolo 2">
            <a:extLst>
              <a:ext uri="{FF2B5EF4-FFF2-40B4-BE49-F238E27FC236}">
                <a16:creationId xmlns:a16="http://schemas.microsoft.com/office/drawing/2014/main" id="{F3089C2C-A7C9-4638-8486-C249295725EB}"/>
              </a:ext>
            </a:extLst>
          </p:cNvPr>
          <p:cNvSpPr/>
          <p:nvPr/>
        </p:nvSpPr>
        <p:spPr>
          <a:xfrm>
            <a:off x="2127379" y="1997839"/>
            <a:ext cx="8022459" cy="2031325"/>
          </a:xfrm>
          <a:prstGeom prst="rect">
            <a:avLst/>
          </a:prstGeom>
        </p:spPr>
        <p:txBody>
          <a:bodyPr wrap="square">
            <a:spAutoFit/>
          </a:bodyPr>
          <a:lstStyle/>
          <a:p>
            <a:r>
              <a:rPr lang="it-IT" b="1" dirty="0">
                <a:latin typeface="Calibri-Bold"/>
              </a:rPr>
              <a:t>Generalità sulla piattaforma</a:t>
            </a:r>
          </a:p>
          <a:p>
            <a:r>
              <a:rPr lang="it-IT" dirty="0">
                <a:latin typeface="Calibri" panose="020F0502020204030204" pitchFamily="34" charset="0"/>
              </a:rPr>
              <a:t>GeniusBoard® Impari è un ambiente di apprendimento social che consente di produrre oggetti didattici in collaborazione e condivisione fra studenti e docenti, in aula e a casa, ed è ottimizzato per le LIM e i tablet.</a:t>
            </a:r>
          </a:p>
          <a:p>
            <a:r>
              <a:rPr lang="it-IT" dirty="0">
                <a:latin typeface="Calibri" panose="020F0502020204030204" pitchFamily="34" charset="0"/>
              </a:rPr>
              <a:t>GeniusBoard® Impari è per tutti i device: PC, LIM, TABLET E SMARTPHONE. Funziona</a:t>
            </a:r>
          </a:p>
          <a:p>
            <a:r>
              <a:rPr lang="it-IT" dirty="0">
                <a:latin typeface="Calibri" panose="020F0502020204030204" pitchFamily="34" charset="0"/>
              </a:rPr>
              <a:t>con il browser, senza alcun bisogno di installare plug-in, componenti aggiuntivi o app.</a:t>
            </a:r>
            <a:endParaRPr lang="it-IT" dirty="0"/>
          </a:p>
        </p:txBody>
      </p:sp>
    </p:spTree>
    <p:extLst>
      <p:ext uri="{BB962C8B-B14F-4D97-AF65-F5344CB8AC3E}">
        <p14:creationId xmlns:p14="http://schemas.microsoft.com/office/powerpoint/2010/main" val="4047634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A321442-9892-4821-9D8C-1ACA7157367D}"/>
              </a:ext>
            </a:extLst>
          </p:cNvPr>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3" name="CasellaDiTesto 2">
            <a:extLst>
              <a:ext uri="{FF2B5EF4-FFF2-40B4-BE49-F238E27FC236}">
                <a16:creationId xmlns:a16="http://schemas.microsoft.com/office/drawing/2014/main" id="{268AC48F-F17B-44DD-8E1D-9D66C5E9B0B4}"/>
              </a:ext>
            </a:extLst>
          </p:cNvPr>
          <p:cNvSpPr txBox="1"/>
          <p:nvPr/>
        </p:nvSpPr>
        <p:spPr>
          <a:xfrm>
            <a:off x="2908092" y="1214203"/>
            <a:ext cx="6235908" cy="369332"/>
          </a:xfrm>
          <a:prstGeom prst="rect">
            <a:avLst/>
          </a:prstGeom>
          <a:noFill/>
        </p:spPr>
        <p:txBody>
          <a:bodyPr wrap="square" rtlCol="0">
            <a:spAutoFit/>
          </a:bodyPr>
          <a:lstStyle/>
          <a:p>
            <a:r>
              <a:rPr lang="it-IT" dirty="0"/>
              <a:t>Ecc., </a:t>
            </a:r>
            <a:r>
              <a:rPr lang="it-IT" dirty="0" err="1"/>
              <a:t>ecc</a:t>
            </a:r>
            <a:r>
              <a:rPr lang="it-IT" dirty="0"/>
              <a:t>, </a:t>
            </a:r>
            <a:r>
              <a:rPr lang="it-IT" dirty="0" err="1"/>
              <a:t>ecc</a:t>
            </a:r>
            <a:r>
              <a:rPr lang="it-IT" dirty="0"/>
              <a:t>…</a:t>
            </a:r>
          </a:p>
        </p:txBody>
      </p:sp>
    </p:spTree>
    <p:extLst>
      <p:ext uri="{BB962C8B-B14F-4D97-AF65-F5344CB8AC3E}">
        <p14:creationId xmlns:p14="http://schemas.microsoft.com/office/powerpoint/2010/main" val="39309685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44CDFC-5DC2-40E4-AE9F-947E936AABFB}"/>
              </a:ext>
            </a:extLst>
          </p:cNvPr>
          <p:cNvSpPr>
            <a:spLocks noGrp="1"/>
          </p:cNvSpPr>
          <p:nvPr>
            <p:ph type="title"/>
          </p:nvPr>
        </p:nvSpPr>
        <p:spPr/>
        <p:txBody>
          <a:bodyPr/>
          <a:lstStyle/>
          <a:p>
            <a:r>
              <a:rPr lang="it-IT" b="1" dirty="0"/>
              <a:t>Il login</a:t>
            </a:r>
            <a:endParaRPr lang="it-IT" dirty="0"/>
          </a:p>
        </p:txBody>
      </p:sp>
      <p:pic>
        <p:nvPicPr>
          <p:cNvPr id="6" name="Segnaposto contenuto 5">
            <a:extLst>
              <a:ext uri="{FF2B5EF4-FFF2-40B4-BE49-F238E27FC236}">
                <a16:creationId xmlns:a16="http://schemas.microsoft.com/office/drawing/2014/main" id="{9C332E6C-4296-46AF-A9E4-77523026B489}"/>
              </a:ext>
            </a:extLst>
          </p:cNvPr>
          <p:cNvPicPr>
            <a:picLocks noGrp="1" noChangeAspect="1"/>
          </p:cNvPicPr>
          <p:nvPr>
            <p:ph idx="1"/>
          </p:nvPr>
        </p:nvPicPr>
        <p:blipFill>
          <a:blip r:embed="rId2"/>
          <a:stretch>
            <a:fillRect/>
          </a:stretch>
        </p:blipFill>
        <p:spPr>
          <a:xfrm>
            <a:off x="6323013" y="1678609"/>
            <a:ext cx="5181600" cy="2949920"/>
          </a:xfrm>
          <a:prstGeom prst="rect">
            <a:avLst/>
          </a:prstGeom>
        </p:spPr>
      </p:pic>
      <p:sp>
        <p:nvSpPr>
          <p:cNvPr id="4" name="Segnaposto testo 3">
            <a:extLst>
              <a:ext uri="{FF2B5EF4-FFF2-40B4-BE49-F238E27FC236}">
                <a16:creationId xmlns:a16="http://schemas.microsoft.com/office/drawing/2014/main" id="{09C82AF4-966C-4D8C-A21A-A142E3EF4D39}"/>
              </a:ext>
            </a:extLst>
          </p:cNvPr>
          <p:cNvSpPr>
            <a:spLocks noGrp="1"/>
          </p:cNvSpPr>
          <p:nvPr>
            <p:ph type="body" sz="half" idx="2"/>
          </p:nvPr>
        </p:nvSpPr>
        <p:spPr/>
        <p:txBody>
          <a:bodyPr/>
          <a:lstStyle/>
          <a:p>
            <a:endParaRPr lang="it-IT"/>
          </a:p>
        </p:txBody>
      </p:sp>
      <p:sp>
        <p:nvSpPr>
          <p:cNvPr id="5" name="Segnaposto data 4">
            <a:extLst>
              <a:ext uri="{FF2B5EF4-FFF2-40B4-BE49-F238E27FC236}">
                <a16:creationId xmlns:a16="http://schemas.microsoft.com/office/drawing/2014/main" id="{B638FA16-FDF2-4C71-841C-5BAB487BF0B6}"/>
              </a:ext>
            </a:extLst>
          </p:cNvPr>
          <p:cNvSpPr>
            <a:spLocks noGrp="1"/>
          </p:cNvSpPr>
          <p:nvPr>
            <p:ph type="dt" sz="half" idx="10"/>
          </p:nvPr>
        </p:nvSpPr>
        <p:spPr/>
        <p:txBody>
          <a:bodyPr/>
          <a:lstStyle/>
          <a:p>
            <a:pPr rtl="0"/>
            <a:fld id="{24F848B3-DD0C-4C86-9703-1DC7B521FCF8}" type="datetime1">
              <a:rPr lang="it-IT" smtClean="0"/>
              <a:t>18/05/2020</a:t>
            </a:fld>
            <a:endParaRPr lang="en-US"/>
          </a:p>
        </p:txBody>
      </p:sp>
    </p:spTree>
    <p:extLst>
      <p:ext uri="{BB962C8B-B14F-4D97-AF65-F5344CB8AC3E}">
        <p14:creationId xmlns:p14="http://schemas.microsoft.com/office/powerpoint/2010/main" val="775649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4CF314FD-F379-479D-9656-7731B13B1A8C}"/>
              </a:ext>
            </a:extLst>
          </p:cNvPr>
          <p:cNvSpPr>
            <a:spLocks noGrp="1"/>
          </p:cNvSpPr>
          <p:nvPr>
            <p:ph type="dt" sz="half" idx="10"/>
          </p:nvPr>
        </p:nvSpPr>
        <p:spPr/>
        <p:txBody>
          <a:bodyPr/>
          <a:lstStyle/>
          <a:p>
            <a:pPr rtl="0"/>
            <a:fld id="{711CFEF3-F103-4E31-9572-24F0BC84FDFF}" type="datetime1">
              <a:rPr lang="it-IT" smtClean="0"/>
              <a:t>18/05/2020</a:t>
            </a:fld>
            <a:endParaRPr lang="en-US" dirty="0"/>
          </a:p>
        </p:txBody>
      </p:sp>
      <p:sp>
        <p:nvSpPr>
          <p:cNvPr id="10" name="Rettangolo 9">
            <a:extLst>
              <a:ext uri="{FF2B5EF4-FFF2-40B4-BE49-F238E27FC236}">
                <a16:creationId xmlns:a16="http://schemas.microsoft.com/office/drawing/2014/main" id="{C3ADC151-D000-42D9-B0A9-BA8FAC5A3FB3}"/>
              </a:ext>
            </a:extLst>
          </p:cNvPr>
          <p:cNvSpPr/>
          <p:nvPr/>
        </p:nvSpPr>
        <p:spPr>
          <a:xfrm>
            <a:off x="324679" y="357168"/>
            <a:ext cx="4094921" cy="2335232"/>
          </a:xfrm>
          <a:prstGeom prst="rect">
            <a:avLst/>
          </a:prstGeom>
        </p:spPr>
        <p:txBody>
          <a:bodyPr wrap="square">
            <a:spAutoFit/>
          </a:bodyPr>
          <a:lstStyle/>
          <a:p>
            <a:r>
              <a:rPr lang="it-IT" sz="2800" b="1" dirty="0">
                <a:latin typeface="Calibri-Bold"/>
              </a:rPr>
              <a:t>Come si presenta la piattaforma</a:t>
            </a:r>
          </a:p>
          <a:p>
            <a:r>
              <a:rPr lang="it-IT" dirty="0">
                <a:latin typeface="Calibri" panose="020F0502020204030204" pitchFamily="34" charset="0"/>
              </a:rPr>
              <a:t>Una volta fatto il login si entra nell’ambiente di produzione della piattaforma che</a:t>
            </a:r>
          </a:p>
          <a:p>
            <a:r>
              <a:rPr lang="it-IT" dirty="0">
                <a:latin typeface="Calibri" panose="020F0502020204030204" pitchFamily="34" charset="0"/>
              </a:rPr>
              <a:t>assume un aspetto simile alla figura qui di fianco.</a:t>
            </a:r>
            <a:endParaRPr lang="it-IT" dirty="0"/>
          </a:p>
        </p:txBody>
      </p:sp>
      <p:pic>
        <p:nvPicPr>
          <p:cNvPr id="5" name="Segnaposto immagine 4">
            <a:extLst>
              <a:ext uri="{FF2B5EF4-FFF2-40B4-BE49-F238E27FC236}">
                <a16:creationId xmlns:a16="http://schemas.microsoft.com/office/drawing/2014/main" id="{8971736F-93C1-4E2D-B70B-AD291666A71A}"/>
              </a:ext>
            </a:extLst>
          </p:cNvPr>
          <p:cNvPicPr>
            <a:picLocks noGrp="1" noChangeAspect="1"/>
          </p:cNvPicPr>
          <p:nvPr>
            <p:ph type="pic" idx="1"/>
          </p:nvPr>
        </p:nvPicPr>
        <p:blipFill>
          <a:blip r:embed="rId2"/>
          <a:srcRect t="3192" b="3192"/>
          <a:stretch>
            <a:fillRect/>
          </a:stretch>
        </p:blipFill>
        <p:spPr>
          <a:xfrm>
            <a:off x="4419600" y="357188"/>
            <a:ext cx="7085013" cy="6264275"/>
          </a:xfrm>
          <a:prstGeom prst="rect">
            <a:avLst/>
          </a:prstGeom>
        </p:spPr>
      </p:pic>
    </p:spTree>
    <p:extLst>
      <p:ext uri="{BB962C8B-B14F-4D97-AF65-F5344CB8AC3E}">
        <p14:creationId xmlns:p14="http://schemas.microsoft.com/office/powerpoint/2010/main" val="4129768438"/>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9B74B2AE-D07D-4D25-9991-3B9EBB49C49B}"/>
              </a:ext>
            </a:extLst>
          </p:cNvPr>
          <p:cNvSpPr>
            <a:spLocks noGrp="1"/>
          </p:cNvSpPr>
          <p:nvPr>
            <p:ph type="body" sz="half" idx="2"/>
          </p:nvPr>
        </p:nvSpPr>
        <p:spPr>
          <a:xfrm>
            <a:off x="5452533" y="135467"/>
            <a:ext cx="6604000" cy="5899573"/>
          </a:xfrm>
        </p:spPr>
        <p:txBody>
          <a:bodyPr>
            <a:normAutofit/>
          </a:bodyPr>
          <a:lstStyle/>
          <a:p>
            <a:endParaRPr lang="it-IT" sz="1600" dirty="0"/>
          </a:p>
          <a:p>
            <a:endParaRPr lang="it-IT" sz="1600" dirty="0"/>
          </a:p>
          <a:p>
            <a:r>
              <a:rPr lang="it-IT" sz="1600" dirty="0"/>
              <a:t>Vediamo di analizzare da vicino i menu, i pulsanti e le funzionalità della pagina</a:t>
            </a:r>
            <a:br>
              <a:rPr lang="it-IT" sz="1600" dirty="0"/>
            </a:br>
            <a:r>
              <a:rPr lang="it-IT" sz="1600" dirty="0"/>
              <a:t>principale di IMPARI.</a:t>
            </a:r>
            <a:br>
              <a:rPr lang="it-IT" sz="1600" dirty="0"/>
            </a:br>
            <a:r>
              <a:rPr lang="it-IT" sz="1600" dirty="0"/>
              <a:t>La barra degli strumenti di sinistra</a:t>
            </a:r>
            <a:br>
              <a:rPr lang="it-IT" sz="1600" dirty="0"/>
            </a:br>
            <a:r>
              <a:rPr lang="it-IT" sz="1600" dirty="0"/>
              <a:t>Tutte le funzioni di Impari sono raggiungibili da questa pagina. Distinguiamo in essa un</a:t>
            </a:r>
            <a:br>
              <a:rPr lang="it-IT" sz="1600" dirty="0"/>
            </a:br>
            <a:r>
              <a:rPr lang="it-IT" sz="1600" dirty="0"/>
              <a:t>Toolbar a sinistra, un menu in alto che contiene le azioni principali come CREA,</a:t>
            </a:r>
            <a:br>
              <a:rPr lang="it-IT" sz="1600" dirty="0"/>
            </a:br>
            <a:r>
              <a:rPr lang="it-IT" sz="1600" dirty="0"/>
              <a:t>MODIFICA, CONSULTA della piattaforma e l’elenco delle risorse prodotte dall’utente</a:t>
            </a:r>
            <a:br>
              <a:rPr lang="it-IT" sz="1600" dirty="0"/>
            </a:br>
            <a:r>
              <a:rPr lang="it-IT" sz="1600" dirty="0"/>
              <a:t>accreditato con il login, che definiamo BACHECA. Cominciamo ad illustrare, anche se sommariamente il toolbar a sinistra che assume l’aspetto della figura qui di lato.</a:t>
            </a:r>
          </a:p>
          <a:p>
            <a:endParaRPr lang="it-IT" dirty="0"/>
          </a:p>
        </p:txBody>
      </p:sp>
      <p:sp>
        <p:nvSpPr>
          <p:cNvPr id="3" name="Segnaposto data 2">
            <a:extLst>
              <a:ext uri="{FF2B5EF4-FFF2-40B4-BE49-F238E27FC236}">
                <a16:creationId xmlns:a16="http://schemas.microsoft.com/office/drawing/2014/main" id="{2875FBCA-0747-444F-89D1-374ECDA05C20}"/>
              </a:ext>
            </a:extLst>
          </p:cNvPr>
          <p:cNvSpPr>
            <a:spLocks noGrp="1"/>
          </p:cNvSpPr>
          <p:nvPr>
            <p:ph type="dt" sz="half" idx="10"/>
          </p:nvPr>
        </p:nvSpPr>
        <p:spPr/>
        <p:txBody>
          <a:bodyPr/>
          <a:lstStyle/>
          <a:p>
            <a:pPr rtl="0"/>
            <a:fld id="{711CFEF3-F103-4E31-9572-24F0BC84FDFF}" type="datetime1">
              <a:rPr lang="it-IT" smtClean="0"/>
              <a:t>18/05/2020</a:t>
            </a:fld>
            <a:endParaRPr lang="en-US" dirty="0"/>
          </a:p>
        </p:txBody>
      </p:sp>
      <p:grpSp>
        <p:nvGrpSpPr>
          <p:cNvPr id="10" name="Group 4">
            <a:extLst>
              <a:ext uri="{FF2B5EF4-FFF2-40B4-BE49-F238E27FC236}">
                <a16:creationId xmlns:a16="http://schemas.microsoft.com/office/drawing/2014/main" id="{59E22A98-DFD9-40C2-AF12-B8C1BDD4A3DA}"/>
              </a:ext>
            </a:extLst>
          </p:cNvPr>
          <p:cNvGrpSpPr>
            <a:grpSpLocks noChangeAspect="1"/>
          </p:cNvGrpSpPr>
          <p:nvPr/>
        </p:nvGrpSpPr>
        <p:grpSpPr bwMode="auto">
          <a:xfrm>
            <a:off x="2046149" y="854765"/>
            <a:ext cx="4305255" cy="5485504"/>
            <a:chOff x="0" y="-543"/>
            <a:chExt cx="5002" cy="13807"/>
          </a:xfrm>
        </p:grpSpPr>
        <p:sp>
          <p:nvSpPr>
            <p:cNvPr id="11" name="AutoShape 3">
              <a:extLst>
                <a:ext uri="{FF2B5EF4-FFF2-40B4-BE49-F238E27FC236}">
                  <a16:creationId xmlns:a16="http://schemas.microsoft.com/office/drawing/2014/main" id="{165BD848-50C3-4DDA-A6A7-4D4C3F087796}"/>
                </a:ext>
              </a:extLst>
            </p:cNvPr>
            <p:cNvSpPr>
              <a:spLocks noChangeAspect="1" noChangeArrowheads="1" noTextEdit="1"/>
            </p:cNvSpPr>
            <p:nvPr/>
          </p:nvSpPr>
          <p:spPr bwMode="auto">
            <a:xfrm>
              <a:off x="0" y="-244"/>
              <a:ext cx="5002" cy="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29" name="Picture 5">
              <a:extLst>
                <a:ext uri="{FF2B5EF4-FFF2-40B4-BE49-F238E27FC236}">
                  <a16:creationId xmlns:a16="http://schemas.microsoft.com/office/drawing/2014/main" id="{84399002-A570-4226-BA5B-F6378D1DE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
              <a:ext cx="3567" cy="1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27382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D534A6C-A093-4912-BDBC-1485C743CFAA}"/>
              </a:ext>
            </a:extLst>
          </p:cNvPr>
          <p:cNvSpPr>
            <a:spLocks noGrp="1"/>
          </p:cNvSpPr>
          <p:nvPr>
            <p:ph type="dt" sz="half" idx="10"/>
          </p:nvPr>
        </p:nvSpPr>
        <p:spPr/>
        <p:txBody>
          <a:bodyPr/>
          <a:lstStyle/>
          <a:p>
            <a:pPr rtl="0"/>
            <a:fld id="{8A8228F9-9C50-4094-9999-09A1682E91E0}" type="datetime1">
              <a:rPr lang="it-IT" smtClean="0"/>
              <a:t>18/05/2020</a:t>
            </a:fld>
            <a:endParaRPr lang="en-US" dirty="0"/>
          </a:p>
        </p:txBody>
      </p:sp>
      <p:sp>
        <p:nvSpPr>
          <p:cNvPr id="3" name="Rettangolo 2">
            <a:extLst>
              <a:ext uri="{FF2B5EF4-FFF2-40B4-BE49-F238E27FC236}">
                <a16:creationId xmlns:a16="http://schemas.microsoft.com/office/drawing/2014/main" id="{ADE2018D-F19B-432F-BDFE-FA0215CD9618}"/>
              </a:ext>
            </a:extLst>
          </p:cNvPr>
          <p:cNvSpPr/>
          <p:nvPr/>
        </p:nvSpPr>
        <p:spPr>
          <a:xfrm>
            <a:off x="5317067" y="335846"/>
            <a:ext cx="6587065" cy="6186309"/>
          </a:xfrm>
          <a:prstGeom prst="rect">
            <a:avLst/>
          </a:prstGeom>
        </p:spPr>
        <p:txBody>
          <a:bodyPr wrap="square">
            <a:spAutoFit/>
          </a:bodyPr>
          <a:lstStyle/>
          <a:p>
            <a:r>
              <a:rPr lang="it-IT" dirty="0">
                <a:latin typeface="Calibri" panose="020F0502020204030204" pitchFamily="34" charset="0"/>
              </a:rPr>
              <a:t>Per mezzo di questa barra è </a:t>
            </a:r>
            <a:r>
              <a:rPr lang="it-IT" dirty="0" err="1">
                <a:latin typeface="Calibri" panose="020F0502020204030204" pitchFamily="34" charset="0"/>
              </a:rPr>
              <a:t>possibilie</a:t>
            </a:r>
            <a:r>
              <a:rPr lang="it-IT" dirty="0">
                <a:latin typeface="Calibri" panose="020F0502020204030204" pitchFamily="34" charset="0"/>
              </a:rPr>
              <a:t>:</a:t>
            </a:r>
          </a:p>
          <a:p>
            <a:r>
              <a:rPr lang="it-IT" dirty="0">
                <a:latin typeface="Calibri" panose="020F0502020204030204" pitchFamily="34" charset="0"/>
              </a:rPr>
              <a:t>1- inserire un post nella bacheca a scorrimento con un</a:t>
            </a:r>
          </a:p>
          <a:p>
            <a:r>
              <a:rPr lang="it-IT" dirty="0">
                <a:latin typeface="Calibri" panose="020F0502020204030204" pitchFamily="34" charset="0"/>
              </a:rPr>
              <a:t>editor html che si rende disponibile con il </a:t>
            </a:r>
            <a:r>
              <a:rPr lang="it-IT" b="1" dirty="0">
                <a:latin typeface="Calibri-Bold"/>
              </a:rPr>
              <a:t>tasto rosso</a:t>
            </a:r>
            <a:r>
              <a:rPr lang="it-IT" dirty="0">
                <a:latin typeface="Calibri" panose="020F0502020204030204" pitchFamily="34" charset="0"/>
              </a:rPr>
              <a:t>;</a:t>
            </a:r>
          </a:p>
          <a:p>
            <a:r>
              <a:rPr lang="it-IT" dirty="0">
                <a:latin typeface="Calibri" panose="020F0502020204030204" pitchFamily="34" charset="0"/>
              </a:rPr>
              <a:t>2- Con il </a:t>
            </a:r>
            <a:r>
              <a:rPr lang="it-IT" b="1" dirty="0">
                <a:latin typeface="Calibri-Bold"/>
              </a:rPr>
              <a:t>pulsante BLU</a:t>
            </a:r>
            <a:r>
              <a:rPr lang="it-IT" dirty="0">
                <a:latin typeface="Calibri" panose="020F0502020204030204" pitchFamily="34" charset="0"/>
              </a:rPr>
              <a:t>, denominato </a:t>
            </a:r>
            <a:r>
              <a:rPr lang="it-IT" b="1" dirty="0">
                <a:latin typeface="Calibri-Bold"/>
              </a:rPr>
              <a:t>MODIFICA PROFILO </a:t>
            </a:r>
            <a:r>
              <a:rPr lang="it-IT" dirty="0">
                <a:latin typeface="Calibri" panose="020F0502020204030204" pitchFamily="34" charset="0"/>
              </a:rPr>
              <a:t>è</a:t>
            </a:r>
          </a:p>
          <a:p>
            <a:r>
              <a:rPr lang="it-IT" dirty="0">
                <a:latin typeface="Calibri" panose="020F0502020204030204" pitchFamily="34" charset="0"/>
              </a:rPr>
              <a:t>possibile Modificare l’immagine, la password e altri dati</a:t>
            </a:r>
          </a:p>
          <a:p>
            <a:r>
              <a:rPr lang="it-IT" dirty="0">
                <a:latin typeface="Calibri" panose="020F0502020204030204" pitchFamily="34" charset="0"/>
              </a:rPr>
              <a:t>relativi al profilo. Di grande importanza anche la voce che</a:t>
            </a:r>
          </a:p>
          <a:p>
            <a:r>
              <a:rPr lang="it-IT" dirty="0">
                <a:latin typeface="Calibri" panose="020F0502020204030204" pitchFamily="34" charset="0"/>
              </a:rPr>
              <a:t>consente di </a:t>
            </a:r>
            <a:r>
              <a:rPr lang="it-IT" b="1" dirty="0">
                <a:latin typeface="Calibri-Bold"/>
              </a:rPr>
              <a:t>eliminare completamente il proprio profilo</a:t>
            </a:r>
          </a:p>
          <a:p>
            <a:r>
              <a:rPr lang="it-IT" dirty="0">
                <a:latin typeface="Calibri" panose="020F0502020204030204" pitchFamily="34" charset="0"/>
              </a:rPr>
              <a:t>dalla piattaforma.</a:t>
            </a:r>
          </a:p>
          <a:p>
            <a:r>
              <a:rPr lang="it-IT" dirty="0">
                <a:latin typeface="Calibri" panose="020F0502020204030204" pitchFamily="34" charset="0"/>
              </a:rPr>
              <a:t>3- la voce </a:t>
            </a:r>
            <a:r>
              <a:rPr lang="it-IT" b="1" dirty="0">
                <a:latin typeface="Calibri-Bold"/>
              </a:rPr>
              <a:t>le tue classi </a:t>
            </a:r>
            <a:r>
              <a:rPr lang="it-IT" dirty="0">
                <a:latin typeface="Calibri" panose="020F0502020204030204" pitchFamily="34" charset="0"/>
              </a:rPr>
              <a:t>consente di avere l’elenco di tutti i</a:t>
            </a:r>
          </a:p>
          <a:p>
            <a:r>
              <a:rPr lang="it-IT" dirty="0">
                <a:latin typeface="Calibri" panose="020F0502020204030204" pitchFamily="34" charset="0"/>
              </a:rPr>
              <a:t>gruppi-classe in cui si è iscritti o che l’utente ha creato.</a:t>
            </a:r>
          </a:p>
          <a:p>
            <a:r>
              <a:rPr lang="it-IT" dirty="0">
                <a:latin typeface="Calibri" panose="020F0502020204030204" pitchFamily="34" charset="0"/>
              </a:rPr>
              <a:t>4- </a:t>
            </a:r>
            <a:r>
              <a:rPr lang="it-IT" b="1" dirty="0">
                <a:latin typeface="Calibri-Bold"/>
              </a:rPr>
              <a:t>Utenti </a:t>
            </a:r>
            <a:r>
              <a:rPr lang="it-IT" dirty="0">
                <a:latin typeface="Calibri" panose="020F0502020204030204" pitchFamily="34" charset="0"/>
              </a:rPr>
              <a:t>consente la ricerca di utenti all’interno della</a:t>
            </a:r>
          </a:p>
          <a:p>
            <a:r>
              <a:rPr lang="it-IT" dirty="0">
                <a:latin typeface="Calibri" panose="020F0502020204030204" pitchFamily="34" charset="0"/>
              </a:rPr>
              <a:t>piattaforma in modo da poter condividere con questi i</a:t>
            </a:r>
          </a:p>
          <a:p>
            <a:r>
              <a:rPr lang="it-IT" dirty="0">
                <a:latin typeface="Calibri" panose="020F0502020204030204" pitchFamily="34" charset="0"/>
              </a:rPr>
              <a:t>materiali didattici.</a:t>
            </a:r>
          </a:p>
          <a:p>
            <a:r>
              <a:rPr lang="it-IT" dirty="0">
                <a:latin typeface="Calibri" panose="020F0502020204030204" pitchFamily="34" charset="0"/>
              </a:rPr>
              <a:t>5- Con la voce </a:t>
            </a:r>
            <a:r>
              <a:rPr lang="it-IT" b="1" dirty="0">
                <a:latin typeface="Calibri-Bold"/>
              </a:rPr>
              <a:t>invia il file </a:t>
            </a:r>
            <a:r>
              <a:rPr lang="it-IT" dirty="0">
                <a:latin typeface="Calibri" panose="020F0502020204030204" pitchFamily="34" charset="0"/>
              </a:rPr>
              <a:t>è possibile inviare in</a:t>
            </a:r>
          </a:p>
          <a:p>
            <a:r>
              <a:rPr lang="it-IT" dirty="0">
                <a:latin typeface="Calibri" panose="020F0502020204030204" pitchFamily="34" charset="0"/>
              </a:rPr>
              <a:t>piattaforma dei file che vengono visualizzati con l’opzione</a:t>
            </a:r>
          </a:p>
          <a:p>
            <a:r>
              <a:rPr lang="it-IT" b="1" dirty="0">
                <a:latin typeface="Calibri-Bold"/>
              </a:rPr>
              <a:t>i tuoi file</a:t>
            </a:r>
            <a:r>
              <a:rPr lang="it-IT" dirty="0">
                <a:latin typeface="Calibri" panose="020F0502020204030204" pitchFamily="34" charset="0"/>
              </a:rPr>
              <a:t>. Con la selezione di uno di questi file, in base</a:t>
            </a:r>
          </a:p>
          <a:p>
            <a:r>
              <a:rPr lang="it-IT" dirty="0">
                <a:latin typeface="Calibri" panose="020F0502020204030204" pitchFamily="34" charset="0"/>
              </a:rPr>
              <a:t>alla sua estensione (PPT, PDF, RTF </a:t>
            </a:r>
            <a:r>
              <a:rPr lang="it-IT" dirty="0" err="1">
                <a:latin typeface="Calibri" panose="020F0502020204030204" pitchFamily="34" charset="0"/>
              </a:rPr>
              <a:t>ecc</a:t>
            </a:r>
            <a:r>
              <a:rPr lang="it-IT" dirty="0">
                <a:latin typeface="Calibri" panose="020F0502020204030204" pitchFamily="34" charset="0"/>
              </a:rPr>
              <a:t>), si attiva un player</a:t>
            </a:r>
          </a:p>
          <a:p>
            <a:r>
              <a:rPr lang="it-IT" dirty="0">
                <a:latin typeface="Calibri" panose="020F0502020204030204" pitchFamily="34" charset="0"/>
              </a:rPr>
              <a:t>per sua visualizzazione.</a:t>
            </a:r>
          </a:p>
          <a:p>
            <a:r>
              <a:rPr lang="it-IT" dirty="0">
                <a:latin typeface="Calibri" panose="020F0502020204030204" pitchFamily="34" charset="0"/>
              </a:rPr>
              <a:t>6- L’opzione </a:t>
            </a:r>
            <a:r>
              <a:rPr lang="it-IT" b="1" dirty="0">
                <a:latin typeface="Calibri-Bold"/>
              </a:rPr>
              <a:t>le tue valutazioni </a:t>
            </a:r>
            <a:r>
              <a:rPr lang="it-IT" dirty="0">
                <a:latin typeface="Calibri" panose="020F0502020204030204" pitchFamily="34" charset="0"/>
              </a:rPr>
              <a:t>consente allo studente di</a:t>
            </a:r>
          </a:p>
          <a:p>
            <a:r>
              <a:rPr lang="it-IT" dirty="0">
                <a:latin typeface="Calibri" panose="020F0502020204030204" pitchFamily="34" charset="0"/>
              </a:rPr>
              <a:t>accedere alle verifiche effettuate e al docente di visionare</a:t>
            </a:r>
          </a:p>
          <a:p>
            <a:r>
              <a:rPr lang="it-IT" dirty="0">
                <a:latin typeface="Calibri" panose="020F0502020204030204" pitchFamily="34" charset="0"/>
              </a:rPr>
              <a:t>i report con i dati sulle verifiche effettuate dagli studenti</a:t>
            </a:r>
          </a:p>
          <a:p>
            <a:r>
              <a:rPr lang="it-IT" dirty="0">
                <a:latin typeface="Calibri" panose="020F0502020204030204" pitchFamily="34" charset="0"/>
              </a:rPr>
              <a:t>o dalle classi.</a:t>
            </a:r>
            <a:endParaRPr lang="it-IT" dirty="0"/>
          </a:p>
        </p:txBody>
      </p:sp>
      <p:pic>
        <p:nvPicPr>
          <p:cNvPr id="4" name="Immagine 3">
            <a:extLst>
              <a:ext uri="{FF2B5EF4-FFF2-40B4-BE49-F238E27FC236}">
                <a16:creationId xmlns:a16="http://schemas.microsoft.com/office/drawing/2014/main" id="{15983B88-C793-468F-B1BC-76186C30FA43}"/>
              </a:ext>
            </a:extLst>
          </p:cNvPr>
          <p:cNvPicPr>
            <a:picLocks noChangeAspect="1"/>
          </p:cNvPicPr>
          <p:nvPr/>
        </p:nvPicPr>
        <p:blipFill>
          <a:blip r:embed="rId2"/>
          <a:stretch>
            <a:fillRect/>
          </a:stretch>
        </p:blipFill>
        <p:spPr>
          <a:xfrm>
            <a:off x="2286001" y="460077"/>
            <a:ext cx="2455332" cy="5258115"/>
          </a:xfrm>
          <a:prstGeom prst="rect">
            <a:avLst/>
          </a:prstGeom>
        </p:spPr>
      </p:pic>
    </p:spTree>
    <p:extLst>
      <p:ext uri="{BB962C8B-B14F-4D97-AF65-F5344CB8AC3E}">
        <p14:creationId xmlns:p14="http://schemas.microsoft.com/office/powerpoint/2010/main" val="244780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62DAC33-9C28-410C-991C-EA326C9CBF83}"/>
              </a:ext>
            </a:extLst>
          </p:cNvPr>
          <p:cNvSpPr>
            <a:spLocks noGrp="1"/>
          </p:cNvSpPr>
          <p:nvPr>
            <p:ph type="dt" sz="half" idx="10"/>
          </p:nvPr>
        </p:nvSpPr>
        <p:spPr/>
        <p:txBody>
          <a:bodyPr/>
          <a:lstStyle/>
          <a:p>
            <a:pPr rtl="0"/>
            <a:fld id="{6CC19903-FCE7-40DD-9ABE-472E27EE3DF9}" type="datetime1">
              <a:rPr lang="it-IT" smtClean="0"/>
              <a:t>18/05/2020</a:t>
            </a:fld>
            <a:endParaRPr lang="en-US"/>
          </a:p>
        </p:txBody>
      </p:sp>
      <p:pic>
        <p:nvPicPr>
          <p:cNvPr id="3" name="Immagine 2">
            <a:extLst>
              <a:ext uri="{FF2B5EF4-FFF2-40B4-BE49-F238E27FC236}">
                <a16:creationId xmlns:a16="http://schemas.microsoft.com/office/drawing/2014/main" id="{BE6C80AC-91AC-4CC2-B4AA-0EC1442D6163}"/>
              </a:ext>
            </a:extLst>
          </p:cNvPr>
          <p:cNvPicPr>
            <a:picLocks noChangeAspect="1"/>
          </p:cNvPicPr>
          <p:nvPr/>
        </p:nvPicPr>
        <p:blipFill>
          <a:blip r:embed="rId2"/>
          <a:stretch>
            <a:fillRect/>
          </a:stretch>
        </p:blipFill>
        <p:spPr>
          <a:xfrm>
            <a:off x="2897610" y="715592"/>
            <a:ext cx="6966825" cy="5247886"/>
          </a:xfrm>
          <a:prstGeom prst="rect">
            <a:avLst/>
          </a:prstGeom>
        </p:spPr>
      </p:pic>
    </p:spTree>
    <p:extLst>
      <p:ext uri="{BB962C8B-B14F-4D97-AF65-F5344CB8AC3E}">
        <p14:creationId xmlns:p14="http://schemas.microsoft.com/office/powerpoint/2010/main" val="644817186"/>
      </p:ext>
    </p:extLst>
  </p:cSld>
  <p:clrMapOvr>
    <a:masterClrMapping/>
  </p:clrMapOvr>
  <mc:AlternateContent xmlns:mc="http://schemas.openxmlformats.org/markup-compatibility/2006" xmlns:p14="http://schemas.microsoft.com/office/powerpoint/2010/main">
    <mc:Choice Requires="p14">
      <p:transition spd="slow" p14:dur="3000">
        <p14:flash/>
      </p:transition>
    </mc:Choice>
    <mc:Fallback xmlns="">
      <p:transition spd="slow">
        <p:fade/>
      </p:transition>
    </mc:Fallback>
  </mc:AlternateContent>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3749</Words>
  <Application>Microsoft Office PowerPoint</Application>
  <PresentationFormat>Widescreen</PresentationFormat>
  <Paragraphs>328</Paragraphs>
  <Slides>40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40</vt:i4>
      </vt:variant>
    </vt:vector>
  </HeadingPairs>
  <TitlesOfParts>
    <vt:vector size="46" baseType="lpstr">
      <vt:lpstr>Arial</vt:lpstr>
      <vt:lpstr>Calibri</vt:lpstr>
      <vt:lpstr>Calibri-Bold</vt:lpstr>
      <vt:lpstr>Century Gothic</vt:lpstr>
      <vt:lpstr>Wingdings 3</vt:lpstr>
      <vt:lpstr>Filo</vt:lpstr>
      <vt:lpstr>GeniusBoard IMPARI A.D. Salerno Giuseppe</vt:lpstr>
      <vt:lpstr>Presentazione standard di PowerPoint</vt:lpstr>
      <vt:lpstr>Presentazione standard di PowerPoint</vt:lpstr>
      <vt:lpstr>Presentazione standard di PowerPoint</vt:lpstr>
      <vt:lpstr>Il login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2020-04-22T08:19:00Z</dcterms:created>
  <dcterms:modified xsi:type="dcterms:W3CDTF">2020-05-18T08:41:31Z</dcterms:modified>
</cp:coreProperties>
</file>